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284" r:id="rId2"/>
    <p:sldId id="2285" r:id="rId3"/>
    <p:sldId id="2286" r:id="rId4"/>
    <p:sldId id="2287" r:id="rId5"/>
    <p:sldId id="2288" r:id="rId6"/>
    <p:sldId id="2289" r:id="rId7"/>
    <p:sldId id="229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92"/>
    <p:restoredTop sz="83717"/>
  </p:normalViewPr>
  <p:slideViewPr>
    <p:cSldViewPr snapToGrid="0" snapToObjects="1">
      <p:cViewPr varScale="1">
        <p:scale>
          <a:sx n="69" d="100"/>
          <a:sy n="69" d="100"/>
        </p:scale>
        <p:origin x="97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DF9FAE-9DCA-D146-B428-DF533A6EFEB3}" type="datetimeFigureOut">
              <a:rPr lang="en-US" smtClean="0"/>
              <a:t>11/30/2023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577C17-9E7A-D348-BD6F-0BC6AC81CA85}" type="slidenum">
              <a:rPr lang="en-US" smtClean="0"/>
              <a:t>‹#›</a:t>
            </a:fld>
            <a:endParaRPr lang="en-US"/>
          </a:p>
        </p:txBody>
      </p:sp>
    </p:spTree>
    <p:extLst>
      <p:ext uri="{BB962C8B-B14F-4D97-AF65-F5344CB8AC3E}">
        <p14:creationId xmlns:p14="http://schemas.microsoft.com/office/powerpoint/2010/main" val="20514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w="9525"/>
        </p:spPr>
        <p:txBody>
          <a:bodyPr/>
          <a:lstStyle/>
          <a:p>
            <a:pPr marL="233263" indent="-233263">
              <a:buFont typeface="+mj-lt"/>
              <a:buAutoNum type="arabicPeriod"/>
            </a:pPr>
            <a:endParaRPr lang="en-US" dirty="0"/>
          </a:p>
        </p:txBody>
      </p:sp>
    </p:spTree>
    <p:extLst>
      <p:ext uri="{BB962C8B-B14F-4D97-AF65-F5344CB8AC3E}">
        <p14:creationId xmlns:p14="http://schemas.microsoft.com/office/powerpoint/2010/main" val="4135892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African Americans are more likely than white Americans to be arrested; once arrested, they are more likely to be convicted; and once convicted, and they are more likely to experience lengthy prison sentences.</a:t>
            </a:r>
            <a:endParaRPr lang="en-US" dirty="0"/>
          </a:p>
        </p:txBody>
      </p:sp>
      <p:sp>
        <p:nvSpPr>
          <p:cNvPr id="4" name="Slide Number Placeholder 3"/>
          <p:cNvSpPr>
            <a:spLocks noGrp="1"/>
          </p:cNvSpPr>
          <p:nvPr>
            <p:ph type="sldNum" sz="quarter" idx="5"/>
          </p:nvPr>
        </p:nvSpPr>
        <p:spPr/>
        <p:txBody>
          <a:bodyPr/>
          <a:lstStyle/>
          <a:p>
            <a:fld id="{2E577C17-9E7A-D348-BD6F-0BC6AC81CA85}" type="slidenum">
              <a:rPr lang="en-US" smtClean="0"/>
              <a:t>5</a:t>
            </a:fld>
            <a:endParaRPr lang="en-US"/>
          </a:p>
        </p:txBody>
      </p:sp>
    </p:spTree>
    <p:extLst>
      <p:ext uri="{BB962C8B-B14F-4D97-AF65-F5344CB8AC3E}">
        <p14:creationId xmlns:p14="http://schemas.microsoft.com/office/powerpoint/2010/main" val="489204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dirty="0">
                <a:solidFill>
                  <a:schemeClr val="accent4">
                    <a:lumMod val="20000"/>
                    <a:lumOff val="80000"/>
                  </a:schemeClr>
                </a:solidFill>
              </a:rPr>
              <a:t>In recent years, police are more likely to stop black and Hispanic drivers for discretionary reasons—for “investigatory stops” (proactive stops used to investigate drivers deemed suspicious) rather than “traffic-safety stops” (reactive stops used to enforce traffic laws or vehicle codes). Nationwide surveys also reveal disparities in the outcomes of police stops. Once pulled over, black and Hispanic drivers were three times as likely as whites to be searched (6% and 7% versus 2%) and blacks were twice as likely as whites to be arrested. These patterns hold even though police officers generally have a lower “contraband hit rate” when they search black versus white drivers.</a:t>
            </a:r>
          </a:p>
          <a:p>
            <a:pPr marL="228600" indent="-228600">
              <a:buAutoNum type="arabicPeriod"/>
            </a:pPr>
            <a:r>
              <a:rPr lang="en-US" sz="1200" dirty="0">
                <a:solidFill>
                  <a:schemeClr val="accent4">
                    <a:lumMod val="20000"/>
                    <a:lumOff val="80000"/>
                  </a:schemeClr>
                </a:solidFill>
              </a:rPr>
              <a:t>Pretrial detention has been shown to increase the odds of conviction, and people who are detained awaiting trial are also more likely to accept less favorable plea deals, to be sentenced to prison, and to receive longer sentences. Seventy percent of pretrial releases require money bond, an especially high hurdle for low-income defendants, who are disproportionately people of color. Blacks and Latinos are more likely than whites to be denied bail, to have a higher money bond set, and to be detained because they cannot pay their bond. They are often assessed to be higher safety and flight risks because they are more likely to experience socioeconomic disadvantage and to have criminal records. Implicit bias also contributes to people of color faring worse than comparable whites in bail determinations.</a:t>
            </a:r>
          </a:p>
          <a:p>
            <a:pPr marL="228600" indent="-228600">
              <a:buAutoNum type="arabicPeriod"/>
            </a:pPr>
            <a:r>
              <a:rPr lang="en-US" sz="1200" dirty="0">
                <a:solidFill>
                  <a:schemeClr val="accent4">
                    <a:lumMod val="20000"/>
                    <a:lumOff val="80000"/>
                  </a:schemeClr>
                </a:solidFill>
              </a:rPr>
              <a:t>Prosecutors are more likely to charge people of color with crimes that carry heavier sentences than whites. Federal prosecutors, for example, are twice as likely to charge African Americans with offenses that carry a mandatory minimum sentence than similarly situated whites.38) State prosecutors are also more likely to charge black rather than similar white defendants under habitual offender laws</a:t>
            </a:r>
          </a:p>
          <a:p>
            <a:pPr marL="228600" indent="-228600">
              <a:buAutoNum type="arabicPeriod"/>
            </a:pPr>
            <a:r>
              <a:rPr lang="en-US" sz="1200" dirty="0">
                <a:solidFill>
                  <a:schemeClr val="accent4">
                    <a:lumMod val="20000"/>
                    <a:lumOff val="80000"/>
                  </a:schemeClr>
                </a:solidFill>
              </a:rPr>
              <a:t>Drug-free school zone laws mandate sentencing enhancements for people caught selling drugs in designated school zones. The expansive geographic range of these zones coupled with high urban density has disproportionately affected residents of urban areas, and particularly those in high-poverty areas – who are largely people of color.40) Legislators in New Jersey scaled back their state law after a study found that 96% of persons subject to these enhancements were African American or Latino. All 50 states and the District of Columbia have some form of drug-free school zone law. </a:t>
            </a:r>
          </a:p>
          <a:p>
            <a:pPr marL="228600" indent="-228600">
              <a:buAutoNum type="arabicPeriod"/>
            </a:pPr>
            <a:r>
              <a:rPr lang="en-US" sz="1200" dirty="0">
                <a:solidFill>
                  <a:schemeClr val="accent4">
                    <a:lumMod val="20000"/>
                    <a:lumOff val="80000"/>
                  </a:schemeClr>
                </a:solidFill>
              </a:rPr>
              <a:t>Most jurisdictions inadequately fund their indigent defense programs. While there are many high-quality public defender offices, in far too many cases indigent individuals are represented by public defenders with excessively high caseloads, or by assigned counsel with limited experience in criminal defense. Public defenders in Louisiana have recently sued the state and those in Kansas City, Missouri have protested their crushing caseloads.</a:t>
            </a:r>
            <a:endParaRPr lang="en-US" dirty="0"/>
          </a:p>
        </p:txBody>
      </p:sp>
      <p:sp>
        <p:nvSpPr>
          <p:cNvPr id="4" name="Slide Number Placeholder 3"/>
          <p:cNvSpPr>
            <a:spLocks noGrp="1"/>
          </p:cNvSpPr>
          <p:nvPr>
            <p:ph type="sldNum" sz="quarter" idx="5"/>
          </p:nvPr>
        </p:nvSpPr>
        <p:spPr/>
        <p:txBody>
          <a:bodyPr/>
          <a:lstStyle/>
          <a:p>
            <a:fld id="{2E577C17-9E7A-D348-BD6F-0BC6AC81CA85}" type="slidenum">
              <a:rPr lang="en-US" smtClean="0"/>
              <a:t>6</a:t>
            </a:fld>
            <a:endParaRPr lang="en-US"/>
          </a:p>
        </p:txBody>
      </p:sp>
    </p:spTree>
    <p:extLst>
      <p:ext uri="{BB962C8B-B14F-4D97-AF65-F5344CB8AC3E}">
        <p14:creationId xmlns:p14="http://schemas.microsoft.com/office/powerpoint/2010/main" val="3521874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2E577C17-9E7A-D348-BD6F-0BC6AC81CA85}" type="slidenum">
              <a:rPr lang="en-US" smtClean="0"/>
              <a:t>7</a:t>
            </a:fld>
            <a:endParaRPr lang="en-US"/>
          </a:p>
        </p:txBody>
      </p:sp>
    </p:spTree>
    <p:extLst>
      <p:ext uri="{BB962C8B-B14F-4D97-AF65-F5344CB8AC3E}">
        <p14:creationId xmlns:p14="http://schemas.microsoft.com/office/powerpoint/2010/main" val="1860159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3A4D9-5659-114A-8835-CD5CBD01D9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5950E9-F56F-3F42-8D87-BF8FEF5BC0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D0F912-EB45-BB4B-BE88-0ED7F27B8EC6}"/>
              </a:ext>
            </a:extLst>
          </p:cNvPr>
          <p:cNvSpPr>
            <a:spLocks noGrp="1"/>
          </p:cNvSpPr>
          <p:nvPr>
            <p:ph type="dt" sz="half" idx="10"/>
          </p:nvPr>
        </p:nvSpPr>
        <p:spPr/>
        <p:txBody>
          <a:bodyPr/>
          <a:lstStyle/>
          <a:p>
            <a:fld id="{2034740C-9812-564D-A961-5B63985460F7}" type="datetimeFigureOut">
              <a:rPr lang="en-US" smtClean="0"/>
              <a:t>11/30/2023</a:t>
            </a:fld>
            <a:endParaRPr lang="en-US"/>
          </a:p>
        </p:txBody>
      </p:sp>
      <p:sp>
        <p:nvSpPr>
          <p:cNvPr id="5" name="Footer Placeholder 4">
            <a:extLst>
              <a:ext uri="{FF2B5EF4-FFF2-40B4-BE49-F238E27FC236}">
                <a16:creationId xmlns:a16="http://schemas.microsoft.com/office/drawing/2014/main" id="{FB64EF16-D66D-434D-A41F-AF53831A4D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D0C6CD-69E3-4047-9C68-DA4EC74F933F}"/>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605571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C721-10D5-7242-AB52-1181E66B84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BB1F7B-8BBD-5543-A406-2AAD2F7BF3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ED4B58-4E00-314D-95A5-0D7A2AA40C06}"/>
              </a:ext>
            </a:extLst>
          </p:cNvPr>
          <p:cNvSpPr>
            <a:spLocks noGrp="1"/>
          </p:cNvSpPr>
          <p:nvPr>
            <p:ph type="dt" sz="half" idx="10"/>
          </p:nvPr>
        </p:nvSpPr>
        <p:spPr/>
        <p:txBody>
          <a:bodyPr/>
          <a:lstStyle/>
          <a:p>
            <a:fld id="{2034740C-9812-564D-A961-5B63985460F7}" type="datetimeFigureOut">
              <a:rPr lang="en-US" smtClean="0"/>
              <a:t>11/30/2023</a:t>
            </a:fld>
            <a:endParaRPr lang="en-US"/>
          </a:p>
        </p:txBody>
      </p:sp>
      <p:sp>
        <p:nvSpPr>
          <p:cNvPr id="5" name="Footer Placeholder 4">
            <a:extLst>
              <a:ext uri="{FF2B5EF4-FFF2-40B4-BE49-F238E27FC236}">
                <a16:creationId xmlns:a16="http://schemas.microsoft.com/office/drawing/2014/main" id="{A54137D7-70C3-A541-8393-9814C84065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AF78EB-4C35-DF4C-AD1E-40276FA7ED09}"/>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3138466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79585B-129A-B249-A357-BD61EE6A80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165139-316D-DD46-A088-5888ABD531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F5914D-274E-4346-93CB-FC81A4D793C1}"/>
              </a:ext>
            </a:extLst>
          </p:cNvPr>
          <p:cNvSpPr>
            <a:spLocks noGrp="1"/>
          </p:cNvSpPr>
          <p:nvPr>
            <p:ph type="dt" sz="half" idx="10"/>
          </p:nvPr>
        </p:nvSpPr>
        <p:spPr/>
        <p:txBody>
          <a:bodyPr/>
          <a:lstStyle/>
          <a:p>
            <a:fld id="{2034740C-9812-564D-A961-5B63985460F7}" type="datetimeFigureOut">
              <a:rPr lang="en-US" smtClean="0"/>
              <a:t>11/30/2023</a:t>
            </a:fld>
            <a:endParaRPr lang="en-US"/>
          </a:p>
        </p:txBody>
      </p:sp>
      <p:sp>
        <p:nvSpPr>
          <p:cNvPr id="5" name="Footer Placeholder 4">
            <a:extLst>
              <a:ext uri="{FF2B5EF4-FFF2-40B4-BE49-F238E27FC236}">
                <a16:creationId xmlns:a16="http://schemas.microsoft.com/office/drawing/2014/main" id="{A7E1343D-9D54-A741-9A28-4EAEB40114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C5D535-FDAE-4C47-BE8C-0D68837F45E0}"/>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1876353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E089A-5148-8F47-857F-021B84590F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09A082-CBC0-604E-9A79-04925C93D68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ECF861-0836-D042-A984-0F48090B58DA}"/>
              </a:ext>
            </a:extLst>
          </p:cNvPr>
          <p:cNvSpPr>
            <a:spLocks noGrp="1"/>
          </p:cNvSpPr>
          <p:nvPr>
            <p:ph type="dt" sz="half" idx="10"/>
          </p:nvPr>
        </p:nvSpPr>
        <p:spPr/>
        <p:txBody>
          <a:bodyPr/>
          <a:lstStyle/>
          <a:p>
            <a:fld id="{2034740C-9812-564D-A961-5B63985460F7}" type="datetimeFigureOut">
              <a:rPr lang="en-US" smtClean="0"/>
              <a:t>11/30/2023</a:t>
            </a:fld>
            <a:endParaRPr lang="en-US"/>
          </a:p>
        </p:txBody>
      </p:sp>
      <p:sp>
        <p:nvSpPr>
          <p:cNvPr id="5" name="Footer Placeholder 4">
            <a:extLst>
              <a:ext uri="{FF2B5EF4-FFF2-40B4-BE49-F238E27FC236}">
                <a16:creationId xmlns:a16="http://schemas.microsoft.com/office/drawing/2014/main" id="{FF4AC5D4-51ED-AB46-9888-F64BB4D74A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9EF065-FFB1-5F4D-90C9-411D4D696BB5}"/>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41593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EBAB-DD03-8940-8F57-ACB6EA655F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B025E0D-6FFD-824B-AAC8-1301EE7F6B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95E2A2D-DE49-4943-AC64-4B995BF6A92F}"/>
              </a:ext>
            </a:extLst>
          </p:cNvPr>
          <p:cNvSpPr>
            <a:spLocks noGrp="1"/>
          </p:cNvSpPr>
          <p:nvPr>
            <p:ph type="dt" sz="half" idx="10"/>
          </p:nvPr>
        </p:nvSpPr>
        <p:spPr/>
        <p:txBody>
          <a:bodyPr/>
          <a:lstStyle/>
          <a:p>
            <a:fld id="{2034740C-9812-564D-A961-5B63985460F7}" type="datetimeFigureOut">
              <a:rPr lang="en-US" smtClean="0"/>
              <a:t>11/30/2023</a:t>
            </a:fld>
            <a:endParaRPr lang="en-US"/>
          </a:p>
        </p:txBody>
      </p:sp>
      <p:sp>
        <p:nvSpPr>
          <p:cNvPr id="5" name="Footer Placeholder 4">
            <a:extLst>
              <a:ext uri="{FF2B5EF4-FFF2-40B4-BE49-F238E27FC236}">
                <a16:creationId xmlns:a16="http://schemas.microsoft.com/office/drawing/2014/main" id="{F254343F-A1D2-4140-80A6-7CD2991F1D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95A145-F503-6849-B373-AFC7274A8537}"/>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2505426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7709D-136B-384D-9042-5BC3810A87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92F2EB-ECC8-574E-91C8-FDF9B388DDC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1292AA-86A4-BA45-BCF4-E18E3852B0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1EFB00-C7F8-F047-84E1-A7BC5A264B47}"/>
              </a:ext>
            </a:extLst>
          </p:cNvPr>
          <p:cNvSpPr>
            <a:spLocks noGrp="1"/>
          </p:cNvSpPr>
          <p:nvPr>
            <p:ph type="dt" sz="half" idx="10"/>
          </p:nvPr>
        </p:nvSpPr>
        <p:spPr/>
        <p:txBody>
          <a:bodyPr/>
          <a:lstStyle/>
          <a:p>
            <a:fld id="{2034740C-9812-564D-A961-5B63985460F7}" type="datetimeFigureOut">
              <a:rPr lang="en-US" smtClean="0"/>
              <a:t>11/30/2023</a:t>
            </a:fld>
            <a:endParaRPr lang="en-US"/>
          </a:p>
        </p:txBody>
      </p:sp>
      <p:sp>
        <p:nvSpPr>
          <p:cNvPr id="6" name="Footer Placeholder 5">
            <a:extLst>
              <a:ext uri="{FF2B5EF4-FFF2-40B4-BE49-F238E27FC236}">
                <a16:creationId xmlns:a16="http://schemas.microsoft.com/office/drawing/2014/main" id="{9EC409A4-B6D6-F340-8CC0-09D96CAF59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20B94E-C379-DC45-BFD7-0A7B193266BE}"/>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431985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3905B-B894-FE49-B30D-EFC36F2BDC9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1A9932-1ACD-E34E-A242-99EB38CC4D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9BE57FD-BABE-8A45-A18B-D1F774B1503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A23CF4-9242-F142-AC03-C9312A6142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38430CB-E336-1E4E-9C01-F269438E88A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150F8C2-E5F7-C749-9C71-3558E9B1F940}"/>
              </a:ext>
            </a:extLst>
          </p:cNvPr>
          <p:cNvSpPr>
            <a:spLocks noGrp="1"/>
          </p:cNvSpPr>
          <p:nvPr>
            <p:ph type="dt" sz="half" idx="10"/>
          </p:nvPr>
        </p:nvSpPr>
        <p:spPr/>
        <p:txBody>
          <a:bodyPr/>
          <a:lstStyle/>
          <a:p>
            <a:fld id="{2034740C-9812-564D-A961-5B63985460F7}" type="datetimeFigureOut">
              <a:rPr lang="en-US" smtClean="0"/>
              <a:t>11/30/2023</a:t>
            </a:fld>
            <a:endParaRPr lang="en-US"/>
          </a:p>
        </p:txBody>
      </p:sp>
      <p:sp>
        <p:nvSpPr>
          <p:cNvPr id="8" name="Footer Placeholder 7">
            <a:extLst>
              <a:ext uri="{FF2B5EF4-FFF2-40B4-BE49-F238E27FC236}">
                <a16:creationId xmlns:a16="http://schemas.microsoft.com/office/drawing/2014/main" id="{3106EC08-5854-344B-929D-A17CBF05F3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AFFE723-5607-904E-9C78-CEBC3266757B}"/>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382925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BB6D4-8A91-6942-B69B-FB4FCEC737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D1C406D-890A-C84E-9D48-095ABD4ABDAB}"/>
              </a:ext>
            </a:extLst>
          </p:cNvPr>
          <p:cNvSpPr>
            <a:spLocks noGrp="1"/>
          </p:cNvSpPr>
          <p:nvPr>
            <p:ph type="dt" sz="half" idx="10"/>
          </p:nvPr>
        </p:nvSpPr>
        <p:spPr/>
        <p:txBody>
          <a:bodyPr/>
          <a:lstStyle/>
          <a:p>
            <a:fld id="{2034740C-9812-564D-A961-5B63985460F7}" type="datetimeFigureOut">
              <a:rPr lang="en-US" smtClean="0"/>
              <a:t>11/30/2023</a:t>
            </a:fld>
            <a:endParaRPr lang="en-US"/>
          </a:p>
        </p:txBody>
      </p:sp>
      <p:sp>
        <p:nvSpPr>
          <p:cNvPr id="4" name="Footer Placeholder 3">
            <a:extLst>
              <a:ext uri="{FF2B5EF4-FFF2-40B4-BE49-F238E27FC236}">
                <a16:creationId xmlns:a16="http://schemas.microsoft.com/office/drawing/2014/main" id="{9C01D4D3-080E-0542-86C9-6014CFBCAA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068E2C-CA31-F04C-8FDD-B8A188B21859}"/>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2482042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4D1C2D-5E77-BD4B-9D3D-AFEEDD9D7212}"/>
              </a:ext>
            </a:extLst>
          </p:cNvPr>
          <p:cNvSpPr>
            <a:spLocks noGrp="1"/>
          </p:cNvSpPr>
          <p:nvPr>
            <p:ph type="dt" sz="half" idx="10"/>
          </p:nvPr>
        </p:nvSpPr>
        <p:spPr/>
        <p:txBody>
          <a:bodyPr/>
          <a:lstStyle/>
          <a:p>
            <a:fld id="{2034740C-9812-564D-A961-5B63985460F7}" type="datetimeFigureOut">
              <a:rPr lang="en-US" smtClean="0"/>
              <a:t>11/30/2023</a:t>
            </a:fld>
            <a:endParaRPr lang="en-US"/>
          </a:p>
        </p:txBody>
      </p:sp>
      <p:sp>
        <p:nvSpPr>
          <p:cNvPr id="3" name="Footer Placeholder 2">
            <a:extLst>
              <a:ext uri="{FF2B5EF4-FFF2-40B4-BE49-F238E27FC236}">
                <a16:creationId xmlns:a16="http://schemas.microsoft.com/office/drawing/2014/main" id="{DFC9F944-08B7-F649-AFFD-848C22B3DD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73D745-B741-BD49-A2DF-79CD901C34E3}"/>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1982027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F160C-F2FE-914A-B253-580671779B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598F5AC-A371-C34A-9A71-D61712C72F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6FDB801-EEF9-7744-9333-F561A623B3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BF7889-58F1-FA45-A3ED-A018E3BEAB78}"/>
              </a:ext>
            </a:extLst>
          </p:cNvPr>
          <p:cNvSpPr>
            <a:spLocks noGrp="1"/>
          </p:cNvSpPr>
          <p:nvPr>
            <p:ph type="dt" sz="half" idx="10"/>
          </p:nvPr>
        </p:nvSpPr>
        <p:spPr/>
        <p:txBody>
          <a:bodyPr/>
          <a:lstStyle/>
          <a:p>
            <a:fld id="{2034740C-9812-564D-A961-5B63985460F7}" type="datetimeFigureOut">
              <a:rPr lang="en-US" smtClean="0"/>
              <a:t>11/30/2023</a:t>
            </a:fld>
            <a:endParaRPr lang="en-US"/>
          </a:p>
        </p:txBody>
      </p:sp>
      <p:sp>
        <p:nvSpPr>
          <p:cNvPr id="6" name="Footer Placeholder 5">
            <a:extLst>
              <a:ext uri="{FF2B5EF4-FFF2-40B4-BE49-F238E27FC236}">
                <a16:creationId xmlns:a16="http://schemas.microsoft.com/office/drawing/2014/main" id="{A4E30B90-5437-EF4E-B057-F6F6D390B3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7D79AE-66EC-A840-9D03-EAD8AC3C55C1}"/>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4954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E55EE-9FBA-E247-AAFC-3A073B924A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83B9771-57E6-654E-9A98-D1AEE4B88A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44A0F10-DE03-6440-8944-57B73388A1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FCBD9C3-1ECC-2941-9052-2076D7B89532}"/>
              </a:ext>
            </a:extLst>
          </p:cNvPr>
          <p:cNvSpPr>
            <a:spLocks noGrp="1"/>
          </p:cNvSpPr>
          <p:nvPr>
            <p:ph type="dt" sz="half" idx="10"/>
          </p:nvPr>
        </p:nvSpPr>
        <p:spPr/>
        <p:txBody>
          <a:bodyPr/>
          <a:lstStyle/>
          <a:p>
            <a:fld id="{2034740C-9812-564D-A961-5B63985460F7}" type="datetimeFigureOut">
              <a:rPr lang="en-US" smtClean="0"/>
              <a:t>11/30/2023</a:t>
            </a:fld>
            <a:endParaRPr lang="en-US"/>
          </a:p>
        </p:txBody>
      </p:sp>
      <p:sp>
        <p:nvSpPr>
          <p:cNvPr id="6" name="Footer Placeholder 5">
            <a:extLst>
              <a:ext uri="{FF2B5EF4-FFF2-40B4-BE49-F238E27FC236}">
                <a16:creationId xmlns:a16="http://schemas.microsoft.com/office/drawing/2014/main" id="{46998695-594F-4442-82FD-F5A685AB9F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47BBE6-0443-CD47-97DA-65878D0F2339}"/>
              </a:ext>
            </a:extLst>
          </p:cNvPr>
          <p:cNvSpPr>
            <a:spLocks noGrp="1"/>
          </p:cNvSpPr>
          <p:nvPr>
            <p:ph type="sldNum" sz="quarter" idx="12"/>
          </p:nvPr>
        </p:nvSpPr>
        <p:spPr/>
        <p:txBody>
          <a:bodyPr/>
          <a:lstStyle/>
          <a:p>
            <a:fld id="{C91545BE-A651-C846-A42D-09286CE842A0}" type="slidenum">
              <a:rPr lang="en-US" smtClean="0"/>
              <a:t>‹#›</a:t>
            </a:fld>
            <a:endParaRPr lang="en-US"/>
          </a:p>
        </p:txBody>
      </p:sp>
    </p:spTree>
    <p:extLst>
      <p:ext uri="{BB962C8B-B14F-4D97-AF65-F5344CB8AC3E}">
        <p14:creationId xmlns:p14="http://schemas.microsoft.com/office/powerpoint/2010/main" val="883324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CB4408-C566-1C4E-82C5-D404A0526A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A40ACF-500B-2B4D-A506-D65E76093C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CCE7B9-A256-1247-913D-A7BC9F62C5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4740C-9812-564D-A961-5B63985460F7}" type="datetimeFigureOut">
              <a:rPr lang="en-US" smtClean="0"/>
              <a:t>11/30/2023</a:t>
            </a:fld>
            <a:endParaRPr lang="en-US"/>
          </a:p>
        </p:txBody>
      </p:sp>
      <p:sp>
        <p:nvSpPr>
          <p:cNvPr id="5" name="Footer Placeholder 4">
            <a:extLst>
              <a:ext uri="{FF2B5EF4-FFF2-40B4-BE49-F238E27FC236}">
                <a16:creationId xmlns:a16="http://schemas.microsoft.com/office/drawing/2014/main" id="{079EB169-EB88-CF41-9513-F8BA17CE75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AE620A9-06F5-414C-8AE6-4319116422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1545BE-A651-C846-A42D-09286CE842A0}" type="slidenum">
              <a:rPr lang="en-US" smtClean="0"/>
              <a:t>‹#›</a:t>
            </a:fld>
            <a:endParaRPr lang="en-US"/>
          </a:p>
        </p:txBody>
      </p:sp>
    </p:spTree>
    <p:extLst>
      <p:ext uri="{BB962C8B-B14F-4D97-AF65-F5344CB8AC3E}">
        <p14:creationId xmlns:p14="http://schemas.microsoft.com/office/powerpoint/2010/main" val="4084115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p:cNvSpPr>
          <p:nvPr/>
        </p:nvSpPr>
        <p:spPr bwMode="auto">
          <a:xfrm>
            <a:off x="6553200" y="685800"/>
            <a:ext cx="4114800" cy="3048000"/>
          </a:xfrm>
          <a:prstGeom prst="rect">
            <a:avLst/>
          </a:prstGeom>
          <a:noFill/>
          <a:ln w="12700">
            <a:noFill/>
            <a:miter lim="800000"/>
            <a:headEnd/>
            <a:tailEnd/>
          </a:ln>
        </p:spPr>
        <p:txBody>
          <a:bodyPr lIns="0" tIns="0" rIns="40639" bIns="0"/>
          <a:lstStyle/>
          <a:p>
            <a:pPr marL="39688"/>
            <a:endParaRPr lang="en-US" sz="4000" b="1" dirty="0"/>
          </a:p>
          <a:p>
            <a:pPr marL="39688"/>
            <a:endParaRPr lang="en-US" sz="4000" b="1" dirty="0"/>
          </a:p>
          <a:p>
            <a:pPr marL="39688"/>
            <a:endParaRPr lang="en-US" sz="4000" b="1" dirty="0"/>
          </a:p>
          <a:p>
            <a:pPr marL="39688"/>
            <a:endParaRPr lang="en-US" sz="4000" b="1" dirty="0"/>
          </a:p>
          <a:p>
            <a:pPr marL="39688"/>
            <a:endParaRPr lang="en-US" sz="4000" b="1" dirty="0"/>
          </a:p>
          <a:p>
            <a:pPr marL="39688"/>
            <a:endParaRPr lang="en-US" sz="4000" b="1" dirty="0"/>
          </a:p>
          <a:p>
            <a:pPr marL="39688"/>
            <a:endParaRPr lang="en-US" sz="4000" b="1" dirty="0"/>
          </a:p>
        </p:txBody>
      </p:sp>
      <p:pic>
        <p:nvPicPr>
          <p:cNvPr id="26628" name="Picture 3"/>
          <p:cNvPicPr>
            <a:picLocks noChangeAspect="1" noChangeArrowheads="1"/>
          </p:cNvPicPr>
          <p:nvPr/>
        </p:nvPicPr>
        <p:blipFill>
          <a:blip r:embed="rId4" cstate="print"/>
          <a:srcRect/>
          <a:stretch>
            <a:fillRect/>
          </a:stretch>
        </p:blipFill>
        <p:spPr bwMode="auto">
          <a:xfrm>
            <a:off x="819150" y="215410"/>
            <a:ext cx="4203700" cy="4203700"/>
          </a:xfrm>
          <a:prstGeom prst="rect">
            <a:avLst/>
          </a:prstGeom>
          <a:noFill/>
          <a:ln w="12700">
            <a:noFill/>
            <a:round/>
            <a:headEnd/>
            <a:tailEnd/>
          </a:ln>
        </p:spPr>
      </p:pic>
      <p:pic>
        <p:nvPicPr>
          <p:cNvPr id="26629" name="Picture 4"/>
          <p:cNvPicPr>
            <a:picLocks noChangeAspect="1" noChangeArrowheads="1"/>
          </p:cNvPicPr>
          <p:nvPr/>
        </p:nvPicPr>
        <p:blipFill>
          <a:blip r:embed="rId5" cstate="print"/>
          <a:srcRect/>
          <a:stretch>
            <a:fillRect/>
          </a:stretch>
        </p:blipFill>
        <p:spPr bwMode="auto">
          <a:xfrm>
            <a:off x="2279650" y="2825260"/>
            <a:ext cx="3187700" cy="3187700"/>
          </a:xfrm>
          <a:prstGeom prst="rect">
            <a:avLst/>
          </a:prstGeom>
          <a:noFill/>
          <a:ln w="12700">
            <a:noFill/>
            <a:round/>
            <a:headEnd/>
            <a:tailEnd/>
          </a:ln>
        </p:spPr>
      </p:pic>
      <p:sp>
        <p:nvSpPr>
          <p:cNvPr id="12" name="Rectangle 11"/>
          <p:cNvSpPr/>
          <p:nvPr/>
        </p:nvSpPr>
        <p:spPr>
          <a:xfrm>
            <a:off x="5845629" y="1371599"/>
            <a:ext cx="5192485" cy="3046988"/>
          </a:xfrm>
          <a:prstGeom prst="rect">
            <a:avLst/>
          </a:prstGeom>
        </p:spPr>
        <p:txBody>
          <a:bodyPr wrap="square">
            <a:spAutoFit/>
          </a:bodyPr>
          <a:lstStyle/>
          <a:p>
            <a:pPr algn="ctr" eaLnBrk="0" hangingPunct="0">
              <a:spcBef>
                <a:spcPct val="50000"/>
              </a:spcBef>
            </a:pPr>
            <a:r>
              <a:rPr lang="en-US" sz="4000" b="1" dirty="0">
                <a:solidFill>
                  <a:schemeClr val="accent4">
                    <a:lumMod val="20000"/>
                    <a:lumOff val="80000"/>
                  </a:schemeClr>
                </a:solidFill>
                <a:latin typeface="Arial" panose="020B0604020202020204" pitchFamily="34" charset="0"/>
                <a:cs typeface="Arial" panose="020B0604020202020204" pitchFamily="34" charset="0"/>
              </a:rPr>
              <a:t>Criminal Justice Reform</a:t>
            </a:r>
          </a:p>
          <a:p>
            <a:pPr algn="ctr" eaLnBrk="0" hangingPunct="0">
              <a:spcBef>
                <a:spcPct val="50000"/>
              </a:spcBef>
            </a:pPr>
            <a:r>
              <a:rPr lang="en-US" sz="2800" b="1" i="1" dirty="0">
                <a:solidFill>
                  <a:schemeClr val="accent4">
                    <a:lumMod val="20000"/>
                    <a:lumOff val="80000"/>
                  </a:schemeClr>
                </a:solidFill>
                <a:latin typeface="Arial" panose="020B0604020202020204" pitchFamily="34" charset="0"/>
                <a:cs typeface="Arial" panose="020B0604020202020204" pitchFamily="34" charset="0"/>
              </a:rPr>
              <a:t>MI 2208 Race, Poverty &amp; Biblical Justice</a:t>
            </a:r>
          </a:p>
          <a:p>
            <a:pPr algn="ctr" eaLnBrk="0" hangingPunct="0">
              <a:spcBef>
                <a:spcPct val="50000"/>
              </a:spcBef>
            </a:pPr>
            <a:r>
              <a:rPr lang="en-US" sz="2800" b="1" i="1" dirty="0">
                <a:solidFill>
                  <a:schemeClr val="accent4">
                    <a:lumMod val="20000"/>
                    <a:lumOff val="80000"/>
                  </a:schemeClr>
                </a:solidFill>
                <a:latin typeface="Arial" panose="020B0604020202020204" pitchFamily="34" charset="0"/>
                <a:cs typeface="Arial" panose="020B0604020202020204" pitchFamily="34" charset="0"/>
              </a:rPr>
              <a:t>Dr. Craig Hendrickson</a:t>
            </a:r>
          </a:p>
        </p:txBody>
      </p:sp>
    </p:spTree>
    <p:custDataLst>
      <p:tags r:id="rId1"/>
    </p:custDataLst>
    <p:extLst>
      <p:ext uri="{BB962C8B-B14F-4D97-AF65-F5344CB8AC3E}">
        <p14:creationId xmlns:p14="http://schemas.microsoft.com/office/powerpoint/2010/main" val="4271477062"/>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6C135-B4F5-A64F-9C12-21C33250ACA3}"/>
              </a:ext>
            </a:extLst>
          </p:cNvPr>
          <p:cNvSpPr>
            <a:spLocks noGrp="1"/>
          </p:cNvSpPr>
          <p:nvPr>
            <p:ph type="title"/>
          </p:nvPr>
        </p:nvSpPr>
        <p:spPr/>
        <p:txBody>
          <a:bodyPr/>
          <a:lstStyle/>
          <a:p>
            <a:r>
              <a:rPr lang="en-US" dirty="0">
                <a:solidFill>
                  <a:schemeClr val="accent4">
                    <a:lumMod val="20000"/>
                    <a:lumOff val="80000"/>
                  </a:schemeClr>
                </a:solidFill>
              </a:rPr>
              <a:t>Marijuana Use &amp; Arrest Rates</a:t>
            </a:r>
          </a:p>
        </p:txBody>
      </p:sp>
      <p:sp>
        <p:nvSpPr>
          <p:cNvPr id="3" name="Content Placeholder 2">
            <a:extLst>
              <a:ext uri="{FF2B5EF4-FFF2-40B4-BE49-F238E27FC236}">
                <a16:creationId xmlns:a16="http://schemas.microsoft.com/office/drawing/2014/main" id="{21A94933-2E5E-0342-9A3C-0CB9382955E8}"/>
              </a:ext>
            </a:extLst>
          </p:cNvPr>
          <p:cNvSpPr>
            <a:spLocks noGrp="1"/>
          </p:cNvSpPr>
          <p:nvPr>
            <p:ph idx="1"/>
          </p:nvPr>
        </p:nvSpPr>
        <p:spPr>
          <a:xfrm>
            <a:off x="838200" y="1825624"/>
            <a:ext cx="11353800" cy="5032375"/>
          </a:xfrm>
        </p:spPr>
        <p:txBody>
          <a:bodyPr>
            <a:normAutofit lnSpcReduction="10000"/>
          </a:bodyPr>
          <a:lstStyle/>
          <a:p>
            <a:r>
              <a:rPr lang="en-US" sz="3200" dirty="0">
                <a:solidFill>
                  <a:schemeClr val="accent4">
                    <a:lumMod val="20000"/>
                    <a:lumOff val="80000"/>
                  </a:schemeClr>
                </a:solidFill>
              </a:rPr>
              <a:t>Between 2001-2010, there were 8 million marijuana arrests in the US; 88% for possession. 52% of all drug arrests and marijuana possession 46% of all drug arrests.</a:t>
            </a:r>
          </a:p>
          <a:p>
            <a:r>
              <a:rPr lang="en-US" sz="3200" dirty="0">
                <a:solidFill>
                  <a:schemeClr val="accent4">
                    <a:lumMod val="20000"/>
                    <a:lumOff val="80000"/>
                  </a:schemeClr>
                </a:solidFill>
              </a:rPr>
              <a:t>In 2010, states spent 3.6 billion enforcing marijuana possession laws.</a:t>
            </a:r>
          </a:p>
          <a:p>
            <a:r>
              <a:rPr lang="en-US" sz="3200" dirty="0">
                <a:solidFill>
                  <a:schemeClr val="accent4">
                    <a:lumMod val="20000"/>
                    <a:lumOff val="80000"/>
                  </a:schemeClr>
                </a:solidFill>
              </a:rPr>
              <a:t> Black people were 3.73x more likely to be arrested for marijuana possession than a white person.</a:t>
            </a:r>
          </a:p>
          <a:p>
            <a:pPr marL="0" indent="0">
              <a:buNone/>
            </a:pPr>
            <a:r>
              <a:rPr lang="en-US" sz="3200" dirty="0">
                <a:solidFill>
                  <a:schemeClr val="accent4">
                    <a:lumMod val="20000"/>
                    <a:lumOff val="80000"/>
                  </a:schemeClr>
                </a:solidFill>
              </a:rPr>
              <a:t>	-Black arrest rate: 716 per 100,000</a:t>
            </a:r>
          </a:p>
          <a:p>
            <a:pPr marL="0" indent="0">
              <a:buNone/>
            </a:pPr>
            <a:r>
              <a:rPr lang="en-US" sz="3200" dirty="0">
                <a:solidFill>
                  <a:schemeClr val="accent4">
                    <a:lumMod val="20000"/>
                    <a:lumOff val="80000"/>
                  </a:schemeClr>
                </a:solidFill>
              </a:rPr>
              <a:t>	-White arrest rate: 192 per 100,000</a:t>
            </a:r>
          </a:p>
          <a:p>
            <a:r>
              <a:rPr lang="en-US" sz="3200" dirty="0">
                <a:solidFill>
                  <a:schemeClr val="accent4">
                    <a:lumMod val="20000"/>
                    <a:lumOff val="80000"/>
                  </a:schemeClr>
                </a:solidFill>
              </a:rPr>
              <a:t>In 2015, FBI crime stats reveal that more than ¼ of drug arrests were of Black people</a:t>
            </a:r>
          </a:p>
          <a:p>
            <a:endParaRPr lang="en-US" sz="3200" dirty="0">
              <a:solidFill>
                <a:schemeClr val="accent4">
                  <a:lumMod val="20000"/>
                  <a:lumOff val="80000"/>
                </a:schemeClr>
              </a:solidFill>
            </a:endParaRPr>
          </a:p>
        </p:txBody>
      </p:sp>
    </p:spTree>
    <p:extLst>
      <p:ext uri="{BB962C8B-B14F-4D97-AF65-F5344CB8AC3E}">
        <p14:creationId xmlns:p14="http://schemas.microsoft.com/office/powerpoint/2010/main" val="1474228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6C135-B4F5-A64F-9C12-21C33250ACA3}"/>
              </a:ext>
            </a:extLst>
          </p:cNvPr>
          <p:cNvSpPr>
            <a:spLocks noGrp="1"/>
          </p:cNvSpPr>
          <p:nvPr>
            <p:ph type="title"/>
          </p:nvPr>
        </p:nvSpPr>
        <p:spPr/>
        <p:txBody>
          <a:bodyPr/>
          <a:lstStyle/>
          <a:p>
            <a:r>
              <a:rPr lang="en-US" dirty="0">
                <a:solidFill>
                  <a:schemeClr val="accent4">
                    <a:lumMod val="20000"/>
                    <a:lumOff val="80000"/>
                  </a:schemeClr>
                </a:solidFill>
              </a:rPr>
              <a:t>Marijuana Use by Race</a:t>
            </a:r>
          </a:p>
        </p:txBody>
      </p:sp>
      <p:sp>
        <p:nvSpPr>
          <p:cNvPr id="3" name="Content Placeholder 2">
            <a:extLst>
              <a:ext uri="{FF2B5EF4-FFF2-40B4-BE49-F238E27FC236}">
                <a16:creationId xmlns:a16="http://schemas.microsoft.com/office/drawing/2014/main" id="{21A94933-2E5E-0342-9A3C-0CB9382955E8}"/>
              </a:ext>
            </a:extLst>
          </p:cNvPr>
          <p:cNvSpPr>
            <a:spLocks noGrp="1"/>
          </p:cNvSpPr>
          <p:nvPr>
            <p:ph idx="1"/>
          </p:nvPr>
        </p:nvSpPr>
        <p:spPr>
          <a:xfrm>
            <a:off x="838200" y="1825624"/>
            <a:ext cx="10515600" cy="5032375"/>
          </a:xfrm>
        </p:spPr>
        <p:txBody>
          <a:bodyPr>
            <a:normAutofit fontScale="92500" lnSpcReduction="10000"/>
          </a:bodyPr>
          <a:lstStyle/>
          <a:p>
            <a:r>
              <a:rPr lang="en-US" sz="3200" dirty="0">
                <a:solidFill>
                  <a:schemeClr val="accent4">
                    <a:lumMod val="20000"/>
                    <a:lumOff val="80000"/>
                  </a:schemeClr>
                </a:solidFill>
              </a:rPr>
              <a:t>In 2010, 39.26% of Americans had used marijuana in their lifetime (National Survey on Drug Use &amp; Health)</a:t>
            </a:r>
          </a:p>
          <a:p>
            <a:r>
              <a:rPr lang="en-US" sz="3200" dirty="0">
                <a:solidFill>
                  <a:schemeClr val="accent4">
                    <a:lumMod val="20000"/>
                    <a:lumOff val="80000"/>
                  </a:schemeClr>
                </a:solidFill>
              </a:rPr>
              <a:t>In 2011, 42.2% of Americans had used marijuana in their lifetime (WHO Survey of Nations)</a:t>
            </a:r>
          </a:p>
          <a:p>
            <a:r>
              <a:rPr lang="en-US" sz="3200" dirty="0">
                <a:solidFill>
                  <a:schemeClr val="accent4">
                    <a:lumMod val="20000"/>
                    <a:lumOff val="80000"/>
                  </a:schemeClr>
                </a:solidFill>
              </a:rPr>
              <a:t>in 2010, 14% of Black people and 12% of White people reported using marijuana in the last year</a:t>
            </a:r>
          </a:p>
          <a:p>
            <a:r>
              <a:rPr lang="en-US" sz="3200" dirty="0">
                <a:solidFill>
                  <a:schemeClr val="accent4">
                    <a:lumMod val="20000"/>
                    <a:lumOff val="80000"/>
                  </a:schemeClr>
                </a:solidFill>
              </a:rPr>
              <a:t>In every year between 2001-2010, more white than black people between 18-25 reported using marijuana in the past year</a:t>
            </a:r>
          </a:p>
          <a:p>
            <a:r>
              <a:rPr lang="en-US" sz="3200" dirty="0">
                <a:solidFill>
                  <a:schemeClr val="accent4">
                    <a:lumMod val="20000"/>
                    <a:lumOff val="80000"/>
                  </a:schemeClr>
                </a:solidFill>
              </a:rPr>
              <a:t>In 2010, more than 34% of white people and 27% of Black people reported using marijuana more than one year ago, while 59% Black and 54% White reported having never used it</a:t>
            </a:r>
          </a:p>
          <a:p>
            <a:endParaRPr lang="en-US" sz="3200" dirty="0">
              <a:solidFill>
                <a:schemeClr val="accent4">
                  <a:lumMod val="20000"/>
                  <a:lumOff val="80000"/>
                </a:schemeClr>
              </a:solidFill>
            </a:endParaRPr>
          </a:p>
        </p:txBody>
      </p:sp>
    </p:spTree>
    <p:extLst>
      <p:ext uri="{BB962C8B-B14F-4D97-AF65-F5344CB8AC3E}">
        <p14:creationId xmlns:p14="http://schemas.microsoft.com/office/powerpoint/2010/main" val="63136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6C135-B4F5-A64F-9C12-21C33250ACA3}"/>
              </a:ext>
            </a:extLst>
          </p:cNvPr>
          <p:cNvSpPr>
            <a:spLocks noGrp="1"/>
          </p:cNvSpPr>
          <p:nvPr>
            <p:ph type="title"/>
          </p:nvPr>
        </p:nvSpPr>
        <p:spPr/>
        <p:txBody>
          <a:bodyPr/>
          <a:lstStyle/>
          <a:p>
            <a:r>
              <a:rPr lang="en-US" dirty="0">
                <a:solidFill>
                  <a:schemeClr val="accent4">
                    <a:lumMod val="20000"/>
                    <a:lumOff val="80000"/>
                  </a:schemeClr>
                </a:solidFill>
              </a:rPr>
              <a:t>What’s the Point?</a:t>
            </a:r>
          </a:p>
        </p:txBody>
      </p:sp>
      <p:sp>
        <p:nvSpPr>
          <p:cNvPr id="3" name="Content Placeholder 2">
            <a:extLst>
              <a:ext uri="{FF2B5EF4-FFF2-40B4-BE49-F238E27FC236}">
                <a16:creationId xmlns:a16="http://schemas.microsoft.com/office/drawing/2014/main" id="{21A94933-2E5E-0342-9A3C-0CB9382955E8}"/>
              </a:ext>
            </a:extLst>
          </p:cNvPr>
          <p:cNvSpPr>
            <a:spLocks noGrp="1"/>
          </p:cNvSpPr>
          <p:nvPr>
            <p:ph idx="1"/>
          </p:nvPr>
        </p:nvSpPr>
        <p:spPr/>
        <p:txBody>
          <a:bodyPr>
            <a:normAutofit/>
          </a:bodyPr>
          <a:lstStyle/>
          <a:p>
            <a:pPr marL="0" indent="0">
              <a:buNone/>
            </a:pPr>
            <a:endParaRPr lang="en-US" sz="3200" dirty="0">
              <a:solidFill>
                <a:schemeClr val="accent4">
                  <a:lumMod val="20000"/>
                  <a:lumOff val="80000"/>
                </a:schemeClr>
              </a:solidFill>
            </a:endParaRPr>
          </a:p>
          <a:p>
            <a:pPr marL="0" indent="0">
              <a:buNone/>
            </a:pPr>
            <a:r>
              <a:rPr lang="en-US" sz="3200" dirty="0">
                <a:solidFill>
                  <a:schemeClr val="accent4">
                    <a:lumMod val="20000"/>
                    <a:lumOff val="80000"/>
                  </a:schemeClr>
                </a:solidFill>
              </a:rPr>
              <a:t>The war on drugs has largely been a war on people of color.</a:t>
            </a:r>
          </a:p>
        </p:txBody>
      </p:sp>
    </p:spTree>
    <p:extLst>
      <p:ext uri="{BB962C8B-B14F-4D97-AF65-F5344CB8AC3E}">
        <p14:creationId xmlns:p14="http://schemas.microsoft.com/office/powerpoint/2010/main" val="169212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6C135-B4F5-A64F-9C12-21C33250ACA3}"/>
              </a:ext>
            </a:extLst>
          </p:cNvPr>
          <p:cNvSpPr>
            <a:spLocks noGrp="1"/>
          </p:cNvSpPr>
          <p:nvPr>
            <p:ph type="title"/>
          </p:nvPr>
        </p:nvSpPr>
        <p:spPr/>
        <p:txBody>
          <a:bodyPr/>
          <a:lstStyle/>
          <a:p>
            <a:r>
              <a:rPr lang="en-US" dirty="0">
                <a:solidFill>
                  <a:schemeClr val="accent4">
                    <a:lumMod val="20000"/>
                    <a:lumOff val="80000"/>
                  </a:schemeClr>
                </a:solidFill>
              </a:rPr>
              <a:t>The Sentencing Project (2018)</a:t>
            </a:r>
          </a:p>
        </p:txBody>
      </p:sp>
      <p:sp>
        <p:nvSpPr>
          <p:cNvPr id="3" name="Content Placeholder 2">
            <a:extLst>
              <a:ext uri="{FF2B5EF4-FFF2-40B4-BE49-F238E27FC236}">
                <a16:creationId xmlns:a16="http://schemas.microsoft.com/office/drawing/2014/main" id="{21A94933-2E5E-0342-9A3C-0CB9382955E8}"/>
              </a:ext>
            </a:extLst>
          </p:cNvPr>
          <p:cNvSpPr>
            <a:spLocks noGrp="1"/>
          </p:cNvSpPr>
          <p:nvPr>
            <p:ph idx="1"/>
          </p:nvPr>
        </p:nvSpPr>
        <p:spPr>
          <a:xfrm>
            <a:off x="838200" y="1825624"/>
            <a:ext cx="10515600" cy="5032375"/>
          </a:xfrm>
        </p:spPr>
        <p:txBody>
          <a:bodyPr>
            <a:normAutofit lnSpcReduction="10000"/>
          </a:bodyPr>
          <a:lstStyle/>
          <a:p>
            <a:r>
              <a:rPr lang="en-US" sz="3200" dirty="0">
                <a:solidFill>
                  <a:schemeClr val="accent4">
                    <a:lumMod val="20000"/>
                    <a:lumOff val="80000"/>
                  </a:schemeClr>
                </a:solidFill>
              </a:rPr>
              <a:t>African American adults are 5.9x more likely to be incarcerated than whites.</a:t>
            </a:r>
          </a:p>
          <a:p>
            <a:r>
              <a:rPr lang="en-US" sz="3200" dirty="0">
                <a:solidFill>
                  <a:schemeClr val="accent4">
                    <a:lumMod val="20000"/>
                    <a:lumOff val="80000"/>
                  </a:schemeClr>
                </a:solidFill>
              </a:rPr>
              <a:t>Hispanics adults are 3.1x more likely to be incarcerated than whites</a:t>
            </a:r>
          </a:p>
          <a:p>
            <a:r>
              <a:rPr lang="en-US" sz="3200" dirty="0">
                <a:solidFill>
                  <a:schemeClr val="accent4">
                    <a:lumMod val="20000"/>
                    <a:lumOff val="80000"/>
                  </a:schemeClr>
                </a:solidFill>
              </a:rPr>
              <a:t>2001—1/3 of African American boys, 1/6 Latino boys, 1/17 white boys could expect to go to prison in their lifetime</a:t>
            </a:r>
          </a:p>
          <a:p>
            <a:r>
              <a:rPr lang="en-US" sz="3200" dirty="0">
                <a:solidFill>
                  <a:schemeClr val="accent4">
                    <a:lumMod val="20000"/>
                    <a:lumOff val="80000"/>
                  </a:schemeClr>
                </a:solidFill>
              </a:rPr>
              <a:t>In 2016, 27% of all arrests in the US were black people (twice their pop); black youth 35% of all juvenile arrests (15% of pop)</a:t>
            </a:r>
          </a:p>
          <a:p>
            <a:r>
              <a:rPr lang="en-US" sz="3200" dirty="0">
                <a:solidFill>
                  <a:schemeClr val="accent4">
                    <a:lumMod val="20000"/>
                    <a:lumOff val="80000"/>
                  </a:schemeClr>
                </a:solidFill>
              </a:rPr>
              <a:t>African Americans and Latinos comprise 29% of US population, but 57% of US prison population</a:t>
            </a:r>
          </a:p>
          <a:p>
            <a:endParaRPr lang="en-US" sz="3200" dirty="0">
              <a:solidFill>
                <a:schemeClr val="accent4">
                  <a:lumMod val="20000"/>
                  <a:lumOff val="80000"/>
                </a:schemeClr>
              </a:solidFill>
            </a:endParaRPr>
          </a:p>
        </p:txBody>
      </p:sp>
    </p:spTree>
    <p:extLst>
      <p:ext uri="{BB962C8B-B14F-4D97-AF65-F5344CB8AC3E}">
        <p14:creationId xmlns:p14="http://schemas.microsoft.com/office/powerpoint/2010/main" val="522106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6C135-B4F5-A64F-9C12-21C33250ACA3}"/>
              </a:ext>
            </a:extLst>
          </p:cNvPr>
          <p:cNvSpPr>
            <a:spLocks noGrp="1"/>
          </p:cNvSpPr>
          <p:nvPr>
            <p:ph type="title"/>
          </p:nvPr>
        </p:nvSpPr>
        <p:spPr/>
        <p:txBody>
          <a:bodyPr/>
          <a:lstStyle/>
          <a:p>
            <a:r>
              <a:rPr lang="en-US" dirty="0">
                <a:solidFill>
                  <a:schemeClr val="accent4">
                    <a:lumMod val="20000"/>
                    <a:lumOff val="80000"/>
                  </a:schemeClr>
                </a:solidFill>
              </a:rPr>
              <a:t>Why? Five Contributing Reasons…</a:t>
            </a:r>
          </a:p>
        </p:txBody>
      </p:sp>
      <p:sp>
        <p:nvSpPr>
          <p:cNvPr id="3" name="Content Placeholder 2">
            <a:extLst>
              <a:ext uri="{FF2B5EF4-FFF2-40B4-BE49-F238E27FC236}">
                <a16:creationId xmlns:a16="http://schemas.microsoft.com/office/drawing/2014/main" id="{21A94933-2E5E-0342-9A3C-0CB9382955E8}"/>
              </a:ext>
            </a:extLst>
          </p:cNvPr>
          <p:cNvSpPr>
            <a:spLocks noGrp="1"/>
          </p:cNvSpPr>
          <p:nvPr>
            <p:ph idx="1"/>
          </p:nvPr>
        </p:nvSpPr>
        <p:spPr/>
        <p:txBody>
          <a:bodyPr>
            <a:normAutofit/>
          </a:bodyPr>
          <a:lstStyle/>
          <a:p>
            <a:pPr marL="514350" indent="-514350">
              <a:buFont typeface="+mj-lt"/>
              <a:buAutoNum type="arabicPeriod"/>
            </a:pPr>
            <a:endParaRPr lang="en-US" sz="3200" dirty="0">
              <a:solidFill>
                <a:schemeClr val="accent4">
                  <a:lumMod val="20000"/>
                  <a:lumOff val="80000"/>
                </a:schemeClr>
              </a:solidFill>
            </a:endParaRPr>
          </a:p>
          <a:p>
            <a:pPr marL="514350" indent="-514350">
              <a:buFont typeface="+mj-lt"/>
              <a:buAutoNum type="arabicPeriod"/>
            </a:pPr>
            <a:r>
              <a:rPr lang="en-US" sz="3200" dirty="0">
                <a:solidFill>
                  <a:schemeClr val="accent4">
                    <a:lumMod val="20000"/>
                    <a:lumOff val="80000"/>
                  </a:schemeClr>
                </a:solidFill>
              </a:rPr>
              <a:t>Discretionary stops</a:t>
            </a:r>
          </a:p>
          <a:p>
            <a:pPr marL="514350" indent="-514350">
              <a:buFont typeface="+mj-lt"/>
              <a:buAutoNum type="arabicPeriod"/>
            </a:pPr>
            <a:r>
              <a:rPr lang="en-US" sz="3200" dirty="0">
                <a:solidFill>
                  <a:schemeClr val="accent4">
                    <a:lumMod val="20000"/>
                    <a:lumOff val="80000"/>
                  </a:schemeClr>
                </a:solidFill>
              </a:rPr>
              <a:t>Pretrial Detention</a:t>
            </a:r>
          </a:p>
          <a:p>
            <a:pPr marL="514350" indent="-514350">
              <a:buFont typeface="+mj-lt"/>
              <a:buAutoNum type="arabicPeriod"/>
            </a:pPr>
            <a:r>
              <a:rPr lang="en-US" sz="3200" dirty="0">
                <a:solidFill>
                  <a:schemeClr val="accent4">
                    <a:lumMod val="20000"/>
                    <a:lumOff val="80000"/>
                  </a:schemeClr>
                </a:solidFill>
              </a:rPr>
              <a:t>Biased use of discretion</a:t>
            </a:r>
          </a:p>
          <a:p>
            <a:pPr marL="514350" indent="-514350">
              <a:buFont typeface="+mj-lt"/>
              <a:buAutoNum type="arabicPeriod"/>
            </a:pPr>
            <a:r>
              <a:rPr lang="en-US" sz="3200" dirty="0">
                <a:solidFill>
                  <a:schemeClr val="accent4">
                    <a:lumMod val="20000"/>
                    <a:lumOff val="80000"/>
                  </a:schemeClr>
                </a:solidFill>
              </a:rPr>
              <a:t>Policies that disadvantage people of color</a:t>
            </a:r>
          </a:p>
          <a:p>
            <a:pPr marL="514350" indent="-514350">
              <a:buFont typeface="+mj-lt"/>
              <a:buAutoNum type="arabicPeriod"/>
            </a:pPr>
            <a:r>
              <a:rPr lang="en-US" sz="3200" dirty="0">
                <a:solidFill>
                  <a:schemeClr val="accent4">
                    <a:lumMod val="20000"/>
                    <a:lumOff val="80000"/>
                  </a:schemeClr>
                </a:solidFill>
              </a:rPr>
              <a:t>Policies that disadvantage poor people</a:t>
            </a:r>
          </a:p>
        </p:txBody>
      </p:sp>
    </p:spTree>
    <p:extLst>
      <p:ext uri="{BB962C8B-B14F-4D97-AF65-F5344CB8AC3E}">
        <p14:creationId xmlns:p14="http://schemas.microsoft.com/office/powerpoint/2010/main" val="4214059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6C135-B4F5-A64F-9C12-21C33250ACA3}"/>
              </a:ext>
            </a:extLst>
          </p:cNvPr>
          <p:cNvSpPr>
            <a:spLocks noGrp="1"/>
          </p:cNvSpPr>
          <p:nvPr>
            <p:ph type="title"/>
          </p:nvPr>
        </p:nvSpPr>
        <p:spPr/>
        <p:txBody>
          <a:bodyPr/>
          <a:lstStyle/>
          <a:p>
            <a:r>
              <a:rPr lang="en-US" dirty="0">
                <a:solidFill>
                  <a:schemeClr val="accent4">
                    <a:lumMod val="20000"/>
                    <a:lumOff val="80000"/>
                  </a:schemeClr>
                </a:solidFill>
              </a:rPr>
              <a:t>The Church’s Response?</a:t>
            </a:r>
          </a:p>
        </p:txBody>
      </p:sp>
      <p:sp>
        <p:nvSpPr>
          <p:cNvPr id="3" name="Content Placeholder 2">
            <a:extLst>
              <a:ext uri="{FF2B5EF4-FFF2-40B4-BE49-F238E27FC236}">
                <a16:creationId xmlns:a16="http://schemas.microsoft.com/office/drawing/2014/main" id="{21A94933-2E5E-0342-9A3C-0CB9382955E8}"/>
              </a:ext>
            </a:extLst>
          </p:cNvPr>
          <p:cNvSpPr>
            <a:spLocks noGrp="1"/>
          </p:cNvSpPr>
          <p:nvPr>
            <p:ph idx="1"/>
          </p:nvPr>
        </p:nvSpPr>
        <p:spPr/>
        <p:txBody>
          <a:bodyPr>
            <a:normAutofit/>
          </a:bodyPr>
          <a:lstStyle/>
          <a:p>
            <a:pPr marL="514350" indent="-514350">
              <a:buFont typeface="+mj-lt"/>
              <a:buAutoNum type="arabicPeriod"/>
            </a:pPr>
            <a:endParaRPr lang="en-US" sz="3200" dirty="0">
              <a:solidFill>
                <a:schemeClr val="accent4">
                  <a:lumMod val="20000"/>
                  <a:lumOff val="80000"/>
                </a:schemeClr>
              </a:solidFill>
            </a:endParaRPr>
          </a:p>
        </p:txBody>
      </p:sp>
    </p:spTree>
    <p:extLst>
      <p:ext uri="{BB962C8B-B14F-4D97-AF65-F5344CB8AC3E}">
        <p14:creationId xmlns:p14="http://schemas.microsoft.com/office/powerpoint/2010/main" val="351888213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PSNARRATION" val="2,1357678369,C:\Documents and Settings\LES\My Documents\PROJECTS 2009\SIXCYLINDERS\POWERPOINT\DiversiPro TRIAL 5_pptx\Media.ppcx"/>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10121</TotalTime>
  <Words>933</Words>
  <Application>Microsoft Office PowerPoint</Application>
  <PresentationFormat>Widescreen</PresentationFormat>
  <Paragraphs>47</Paragraphs>
  <Slides>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Marijuana Use &amp; Arrest Rates</vt:lpstr>
      <vt:lpstr>Marijuana Use by Race</vt:lpstr>
      <vt:lpstr>What’s the Point?</vt:lpstr>
      <vt:lpstr>The Sentencing Project (2018)</vt:lpstr>
      <vt:lpstr>Why? Five Contributing Reasons…</vt:lpstr>
      <vt:lpstr>The Church’s Response?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Bridge Building Leadership</dc:title>
  <dc:creator>Microsoft Office User</dc:creator>
  <cp:lastModifiedBy>Shanina Jackson</cp:lastModifiedBy>
  <cp:revision>137</cp:revision>
  <dcterms:created xsi:type="dcterms:W3CDTF">2018-03-14T02:21:41Z</dcterms:created>
  <dcterms:modified xsi:type="dcterms:W3CDTF">2023-11-30T18:02:03Z</dcterms:modified>
</cp:coreProperties>
</file>