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284" r:id="rId2"/>
    <p:sldId id="2360" r:id="rId3"/>
    <p:sldId id="2368" r:id="rId4"/>
    <p:sldId id="2367" r:id="rId5"/>
    <p:sldId id="2362" r:id="rId6"/>
    <p:sldId id="2363" r:id="rId7"/>
    <p:sldId id="2357" r:id="rId8"/>
    <p:sldId id="23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67"/>
    <p:restoredTop sz="83672"/>
  </p:normalViewPr>
  <p:slideViewPr>
    <p:cSldViewPr snapToGrid="0" snapToObjects="1">
      <p:cViewPr varScale="1">
        <p:scale>
          <a:sx n="69" d="100"/>
          <a:sy n="69" d="100"/>
        </p:scale>
        <p:origin x="97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DF9FAE-9DCA-D146-B428-DF533A6EFEB3}" type="datetimeFigureOut">
              <a:rPr lang="en-US" smtClean="0"/>
              <a:t>9/21/2023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577C17-9E7A-D348-BD6F-0BC6AC81CA85}" type="slidenum">
              <a:rPr lang="en-US" smtClean="0"/>
              <a:t>‹#›</a:t>
            </a:fld>
            <a:endParaRPr lang="en-US"/>
          </a:p>
        </p:txBody>
      </p:sp>
    </p:spTree>
    <p:extLst>
      <p:ext uri="{BB962C8B-B14F-4D97-AF65-F5344CB8AC3E}">
        <p14:creationId xmlns:p14="http://schemas.microsoft.com/office/powerpoint/2010/main" val="20514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w="9525"/>
        </p:spPr>
        <p:txBody>
          <a:bodyPr/>
          <a:lstStyle/>
          <a:p>
            <a:pPr marL="233263" indent="-233263">
              <a:buFont typeface="+mj-lt"/>
              <a:buAutoNum type="arabicPeriod"/>
            </a:pPr>
            <a:endParaRPr lang="en-US" dirty="0"/>
          </a:p>
        </p:txBody>
      </p:sp>
    </p:spTree>
    <p:extLst>
      <p:ext uri="{BB962C8B-B14F-4D97-AF65-F5344CB8AC3E}">
        <p14:creationId xmlns:p14="http://schemas.microsoft.com/office/powerpoint/2010/main" val="4135892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look at a few more gov’t policies that have contributed as well though…</a:t>
            </a:r>
          </a:p>
        </p:txBody>
      </p:sp>
      <p:sp>
        <p:nvSpPr>
          <p:cNvPr id="4" name="Slide Number Placeholder 3"/>
          <p:cNvSpPr>
            <a:spLocks noGrp="1"/>
          </p:cNvSpPr>
          <p:nvPr>
            <p:ph type="sldNum" sz="quarter" idx="5"/>
          </p:nvPr>
        </p:nvSpPr>
        <p:spPr/>
        <p:txBody>
          <a:bodyPr/>
          <a:lstStyle/>
          <a:p>
            <a:fld id="{2E577C17-9E7A-D348-BD6F-0BC6AC81CA85}" type="slidenum">
              <a:rPr lang="en-US" smtClean="0"/>
              <a:t>5</a:t>
            </a:fld>
            <a:endParaRPr lang="en-US"/>
          </a:p>
        </p:txBody>
      </p:sp>
    </p:spTree>
    <p:extLst>
      <p:ext uri="{BB962C8B-B14F-4D97-AF65-F5344CB8AC3E}">
        <p14:creationId xmlns:p14="http://schemas.microsoft.com/office/powerpoint/2010/main" val="1738120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-1935 Social Security—but domestic servants and agricultural workers were excluded. Who benefited, and who was negatively impacted by this policy? African Americans, Mexicans, Asians, who had the lowest wages, least opportunity to save, and most vulnerable in recession, yet excluded.</a:t>
            </a:r>
          </a:p>
          <a:p>
            <a:endParaRPr lang="en-US" dirty="0"/>
          </a:p>
          <a:p>
            <a:r>
              <a:rPr lang="en-US" dirty="0"/>
              <a:t>-1935 American Federation of Labor fought hard to ensure that non-whites could be excluded from unions. Non-whites were locked out of higher paying jobs, had no union protection, medical benefits, full employment, or job security. They were also legally barred from challenging their exclusion. Lasted until 50s, but many craft unions were all white into the 70s.</a:t>
            </a:r>
          </a:p>
          <a:p>
            <a:endParaRPr lang="en-US" dirty="0"/>
          </a:p>
          <a:p>
            <a:r>
              <a:rPr lang="en-US" dirty="0"/>
              <a:t>-FHA/Redlining—Gov’t policy that gave the highest neighborhood rating to whites. Ethnic or mixed neighborhoods lowest and redlined. Less than 2% of 120 billion in gov’t subsidized home loans given to non-whites between 1934-1962.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-Many neighborhoods barred selling to non-whites. This decision removed that, but, unfortunately, the practice continued among private developers &amp; real estate agents who steered clients of color away. Lenders continued to appraise property values based on race following gov’t guidelines, devaluing homes owned by people of color or insisting on higher fees or interest rates to cover their risk. Thus, with federal gov’t help, systematic discrimination was disguised and enables many to claim that </a:t>
            </a:r>
            <a:r>
              <a:rPr lang="en-US" b="1" dirty="0"/>
              <a:t>resulting segregation was “market driven.” </a:t>
            </a:r>
            <a:endParaRPr lang="en-US" b="1" dirty="0">
              <a:solidFill>
                <a:schemeClr val="accent4">
                  <a:lumMod val="20000"/>
                  <a:lumOff val="80000"/>
                </a:schemeClr>
              </a:solidFill>
            </a:endParaRPr>
          </a:p>
          <a:p>
            <a:endParaRPr lang="en-US" dirty="0"/>
          </a:p>
          <a:p>
            <a:r>
              <a:rPr lang="en-US" dirty="0"/>
              <a:t>-1949 NHA—Housing available to nonwhites primarily rentals and later, public housing. Gov’t sponsored urban renewal destroyed more homes than they built. 90% not replaced, with 2/3 displaced being black or </a:t>
            </a:r>
            <a:r>
              <a:rPr lang="en-US" dirty="0" err="1"/>
              <a:t>latino</a:t>
            </a:r>
            <a:r>
              <a:rPr lang="en-US" dirty="0"/>
              <a:t>. This destroyed taxable properties, placing more burden on fewer residents—encouraged white flight and made the poor poorer.</a:t>
            </a:r>
          </a:p>
          <a:p>
            <a:endParaRPr lang="en-US" dirty="0"/>
          </a:p>
          <a:p>
            <a:r>
              <a:rPr lang="en-US" dirty="0"/>
              <a:t>-1950s-60s—more white homeowners moved to the burbs with help from state and federal tax dollars directed to set up municipal services, fueling commercial investment. Freeways built to connect with central business areas through Black settlement areas, which contributed toward losing local shopping districts and successful small businesses. By the 60s, many businesses began moving to the burbs as well, further concentrating wealth and tax dollars away from urban areas.</a:t>
            </a:r>
          </a:p>
          <a:p>
            <a:endParaRPr lang="en-US" dirty="0"/>
          </a:p>
          <a:p>
            <a:r>
              <a:rPr lang="en-US" dirty="0"/>
              <a:t>-1960s—The problem was appraisers continued to factor race into their assessments and other practices until 1988, when tougher enforcement policies were expanded and finally put in place. 70s-90s, home prices rose dramatically, and white homeowners who benefited from discriminatory housing practices were able to sell at great profit. Meanwhile, minority homeowners’ homes were worth much less or faced an even higher cost of entry into the housing market, which was already set.</a:t>
            </a:r>
          </a:p>
        </p:txBody>
      </p:sp>
      <p:sp>
        <p:nvSpPr>
          <p:cNvPr id="4" name="Slide Number Placeholder 3"/>
          <p:cNvSpPr>
            <a:spLocks noGrp="1"/>
          </p:cNvSpPr>
          <p:nvPr>
            <p:ph type="sldNum" sz="quarter" idx="5"/>
          </p:nvPr>
        </p:nvSpPr>
        <p:spPr/>
        <p:txBody>
          <a:bodyPr/>
          <a:lstStyle/>
          <a:p>
            <a:fld id="{2E577C17-9E7A-D348-BD6F-0BC6AC81CA85}" type="slidenum">
              <a:rPr lang="en-US" smtClean="0"/>
              <a:t>6</a:t>
            </a:fld>
            <a:endParaRPr lang="en-US"/>
          </a:p>
        </p:txBody>
      </p:sp>
    </p:spTree>
    <p:extLst>
      <p:ext uri="{BB962C8B-B14F-4D97-AF65-F5344CB8AC3E}">
        <p14:creationId xmlns:p14="http://schemas.microsoft.com/office/powerpoint/2010/main" val="2571448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577C17-9E7A-D348-BD6F-0BC6AC81CA85}" type="slidenum">
              <a:rPr lang="en-US" smtClean="0"/>
              <a:t>7</a:t>
            </a:fld>
            <a:endParaRPr lang="en-US"/>
          </a:p>
        </p:txBody>
      </p:sp>
    </p:spTree>
    <p:extLst>
      <p:ext uri="{BB962C8B-B14F-4D97-AF65-F5344CB8AC3E}">
        <p14:creationId xmlns:p14="http://schemas.microsoft.com/office/powerpoint/2010/main" val="1129197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in spite of major gains in high school and college education among African Americans and Latinos.</a:t>
            </a:r>
          </a:p>
        </p:txBody>
      </p:sp>
      <p:sp>
        <p:nvSpPr>
          <p:cNvPr id="4" name="Slide Number Placeholder 3"/>
          <p:cNvSpPr>
            <a:spLocks noGrp="1"/>
          </p:cNvSpPr>
          <p:nvPr>
            <p:ph type="sldNum" sz="quarter" idx="5"/>
          </p:nvPr>
        </p:nvSpPr>
        <p:spPr/>
        <p:txBody>
          <a:bodyPr/>
          <a:lstStyle/>
          <a:p>
            <a:fld id="{2E577C17-9E7A-D348-BD6F-0BC6AC81CA85}" type="slidenum">
              <a:rPr lang="en-US" smtClean="0"/>
              <a:t>8</a:t>
            </a:fld>
            <a:endParaRPr lang="en-US"/>
          </a:p>
        </p:txBody>
      </p:sp>
    </p:spTree>
    <p:extLst>
      <p:ext uri="{BB962C8B-B14F-4D97-AF65-F5344CB8AC3E}">
        <p14:creationId xmlns:p14="http://schemas.microsoft.com/office/powerpoint/2010/main" val="1932543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3A4D9-5659-114A-8835-CD5CBD01D9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5950E9-F56F-3F42-8D87-BF8FEF5BC0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D0F912-EB45-BB4B-BE88-0ED7F27B8EC6}"/>
              </a:ext>
            </a:extLst>
          </p:cNvPr>
          <p:cNvSpPr>
            <a:spLocks noGrp="1"/>
          </p:cNvSpPr>
          <p:nvPr>
            <p:ph type="dt" sz="half" idx="10"/>
          </p:nvPr>
        </p:nvSpPr>
        <p:spPr/>
        <p:txBody>
          <a:bodyPr/>
          <a:lstStyle/>
          <a:p>
            <a:fld id="{2034740C-9812-564D-A961-5B63985460F7}" type="datetimeFigureOut">
              <a:rPr lang="en-US" smtClean="0"/>
              <a:t>9/21/2023</a:t>
            </a:fld>
            <a:endParaRPr lang="en-US"/>
          </a:p>
        </p:txBody>
      </p:sp>
      <p:sp>
        <p:nvSpPr>
          <p:cNvPr id="5" name="Footer Placeholder 4">
            <a:extLst>
              <a:ext uri="{FF2B5EF4-FFF2-40B4-BE49-F238E27FC236}">
                <a16:creationId xmlns:a16="http://schemas.microsoft.com/office/drawing/2014/main" id="{FB64EF16-D66D-434D-A41F-AF53831A4D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D0C6CD-69E3-4047-9C68-DA4EC74F933F}"/>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605571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C721-10D5-7242-AB52-1181E66B84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BB1F7B-8BBD-5543-A406-2AAD2F7BF3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ED4B58-4E00-314D-95A5-0D7A2AA40C06}"/>
              </a:ext>
            </a:extLst>
          </p:cNvPr>
          <p:cNvSpPr>
            <a:spLocks noGrp="1"/>
          </p:cNvSpPr>
          <p:nvPr>
            <p:ph type="dt" sz="half" idx="10"/>
          </p:nvPr>
        </p:nvSpPr>
        <p:spPr/>
        <p:txBody>
          <a:bodyPr/>
          <a:lstStyle/>
          <a:p>
            <a:fld id="{2034740C-9812-564D-A961-5B63985460F7}" type="datetimeFigureOut">
              <a:rPr lang="en-US" smtClean="0"/>
              <a:t>9/21/2023</a:t>
            </a:fld>
            <a:endParaRPr lang="en-US"/>
          </a:p>
        </p:txBody>
      </p:sp>
      <p:sp>
        <p:nvSpPr>
          <p:cNvPr id="5" name="Footer Placeholder 4">
            <a:extLst>
              <a:ext uri="{FF2B5EF4-FFF2-40B4-BE49-F238E27FC236}">
                <a16:creationId xmlns:a16="http://schemas.microsoft.com/office/drawing/2014/main" id="{A54137D7-70C3-A541-8393-9814C84065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AF78EB-4C35-DF4C-AD1E-40276FA7ED09}"/>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3138466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79585B-129A-B249-A357-BD61EE6A80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165139-316D-DD46-A088-5888ABD531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F5914D-274E-4346-93CB-FC81A4D793C1}"/>
              </a:ext>
            </a:extLst>
          </p:cNvPr>
          <p:cNvSpPr>
            <a:spLocks noGrp="1"/>
          </p:cNvSpPr>
          <p:nvPr>
            <p:ph type="dt" sz="half" idx="10"/>
          </p:nvPr>
        </p:nvSpPr>
        <p:spPr/>
        <p:txBody>
          <a:bodyPr/>
          <a:lstStyle/>
          <a:p>
            <a:fld id="{2034740C-9812-564D-A961-5B63985460F7}" type="datetimeFigureOut">
              <a:rPr lang="en-US" smtClean="0"/>
              <a:t>9/21/2023</a:t>
            </a:fld>
            <a:endParaRPr lang="en-US"/>
          </a:p>
        </p:txBody>
      </p:sp>
      <p:sp>
        <p:nvSpPr>
          <p:cNvPr id="5" name="Footer Placeholder 4">
            <a:extLst>
              <a:ext uri="{FF2B5EF4-FFF2-40B4-BE49-F238E27FC236}">
                <a16:creationId xmlns:a16="http://schemas.microsoft.com/office/drawing/2014/main" id="{A7E1343D-9D54-A741-9A28-4EAEB40114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C5D535-FDAE-4C47-BE8C-0D68837F45E0}"/>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1876353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E089A-5148-8F47-857F-021B84590F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09A082-CBC0-604E-9A79-04925C93D68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ECF861-0836-D042-A984-0F48090B58DA}"/>
              </a:ext>
            </a:extLst>
          </p:cNvPr>
          <p:cNvSpPr>
            <a:spLocks noGrp="1"/>
          </p:cNvSpPr>
          <p:nvPr>
            <p:ph type="dt" sz="half" idx="10"/>
          </p:nvPr>
        </p:nvSpPr>
        <p:spPr/>
        <p:txBody>
          <a:bodyPr/>
          <a:lstStyle/>
          <a:p>
            <a:fld id="{2034740C-9812-564D-A961-5B63985460F7}" type="datetimeFigureOut">
              <a:rPr lang="en-US" smtClean="0"/>
              <a:t>9/21/2023</a:t>
            </a:fld>
            <a:endParaRPr lang="en-US"/>
          </a:p>
        </p:txBody>
      </p:sp>
      <p:sp>
        <p:nvSpPr>
          <p:cNvPr id="5" name="Footer Placeholder 4">
            <a:extLst>
              <a:ext uri="{FF2B5EF4-FFF2-40B4-BE49-F238E27FC236}">
                <a16:creationId xmlns:a16="http://schemas.microsoft.com/office/drawing/2014/main" id="{FF4AC5D4-51ED-AB46-9888-F64BB4D74A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9EF065-FFB1-5F4D-90C9-411D4D696BB5}"/>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41593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EBAB-DD03-8940-8F57-ACB6EA655F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025E0D-6FFD-824B-AAC8-1301EE7F6B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95E2A2D-DE49-4943-AC64-4B995BF6A92F}"/>
              </a:ext>
            </a:extLst>
          </p:cNvPr>
          <p:cNvSpPr>
            <a:spLocks noGrp="1"/>
          </p:cNvSpPr>
          <p:nvPr>
            <p:ph type="dt" sz="half" idx="10"/>
          </p:nvPr>
        </p:nvSpPr>
        <p:spPr/>
        <p:txBody>
          <a:bodyPr/>
          <a:lstStyle/>
          <a:p>
            <a:fld id="{2034740C-9812-564D-A961-5B63985460F7}" type="datetimeFigureOut">
              <a:rPr lang="en-US" smtClean="0"/>
              <a:t>9/21/2023</a:t>
            </a:fld>
            <a:endParaRPr lang="en-US"/>
          </a:p>
        </p:txBody>
      </p:sp>
      <p:sp>
        <p:nvSpPr>
          <p:cNvPr id="5" name="Footer Placeholder 4">
            <a:extLst>
              <a:ext uri="{FF2B5EF4-FFF2-40B4-BE49-F238E27FC236}">
                <a16:creationId xmlns:a16="http://schemas.microsoft.com/office/drawing/2014/main" id="{F254343F-A1D2-4140-80A6-7CD2991F1D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95A145-F503-6849-B373-AFC7274A8537}"/>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2505426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7709D-136B-384D-9042-5BC3810A87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92F2EB-ECC8-574E-91C8-FDF9B388DDC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1292AA-86A4-BA45-BCF4-E18E3852B0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1EFB00-C7F8-F047-84E1-A7BC5A264B47}"/>
              </a:ext>
            </a:extLst>
          </p:cNvPr>
          <p:cNvSpPr>
            <a:spLocks noGrp="1"/>
          </p:cNvSpPr>
          <p:nvPr>
            <p:ph type="dt" sz="half" idx="10"/>
          </p:nvPr>
        </p:nvSpPr>
        <p:spPr/>
        <p:txBody>
          <a:bodyPr/>
          <a:lstStyle/>
          <a:p>
            <a:fld id="{2034740C-9812-564D-A961-5B63985460F7}" type="datetimeFigureOut">
              <a:rPr lang="en-US" smtClean="0"/>
              <a:t>9/21/2023</a:t>
            </a:fld>
            <a:endParaRPr lang="en-US"/>
          </a:p>
        </p:txBody>
      </p:sp>
      <p:sp>
        <p:nvSpPr>
          <p:cNvPr id="6" name="Footer Placeholder 5">
            <a:extLst>
              <a:ext uri="{FF2B5EF4-FFF2-40B4-BE49-F238E27FC236}">
                <a16:creationId xmlns:a16="http://schemas.microsoft.com/office/drawing/2014/main" id="{9EC409A4-B6D6-F340-8CC0-09D96CAF59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20B94E-C379-DC45-BFD7-0A7B193266BE}"/>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431985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3905B-B894-FE49-B30D-EFC36F2BDC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1A9932-1ACD-E34E-A242-99EB38CC4D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BE57FD-BABE-8A45-A18B-D1F774B1503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A23CF4-9242-F142-AC03-C9312A6142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38430CB-E336-1E4E-9C01-F269438E88A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50F8C2-E5F7-C749-9C71-3558E9B1F940}"/>
              </a:ext>
            </a:extLst>
          </p:cNvPr>
          <p:cNvSpPr>
            <a:spLocks noGrp="1"/>
          </p:cNvSpPr>
          <p:nvPr>
            <p:ph type="dt" sz="half" idx="10"/>
          </p:nvPr>
        </p:nvSpPr>
        <p:spPr/>
        <p:txBody>
          <a:bodyPr/>
          <a:lstStyle/>
          <a:p>
            <a:fld id="{2034740C-9812-564D-A961-5B63985460F7}" type="datetimeFigureOut">
              <a:rPr lang="en-US" smtClean="0"/>
              <a:t>9/21/2023</a:t>
            </a:fld>
            <a:endParaRPr lang="en-US"/>
          </a:p>
        </p:txBody>
      </p:sp>
      <p:sp>
        <p:nvSpPr>
          <p:cNvPr id="8" name="Footer Placeholder 7">
            <a:extLst>
              <a:ext uri="{FF2B5EF4-FFF2-40B4-BE49-F238E27FC236}">
                <a16:creationId xmlns:a16="http://schemas.microsoft.com/office/drawing/2014/main" id="{3106EC08-5854-344B-929D-A17CBF05F3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AFFE723-5607-904E-9C78-CEBC3266757B}"/>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382925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BB6D4-8A91-6942-B69B-FB4FCEC737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D1C406D-890A-C84E-9D48-095ABD4ABDAB}"/>
              </a:ext>
            </a:extLst>
          </p:cNvPr>
          <p:cNvSpPr>
            <a:spLocks noGrp="1"/>
          </p:cNvSpPr>
          <p:nvPr>
            <p:ph type="dt" sz="half" idx="10"/>
          </p:nvPr>
        </p:nvSpPr>
        <p:spPr/>
        <p:txBody>
          <a:bodyPr/>
          <a:lstStyle/>
          <a:p>
            <a:fld id="{2034740C-9812-564D-A961-5B63985460F7}" type="datetimeFigureOut">
              <a:rPr lang="en-US" smtClean="0"/>
              <a:t>9/21/2023</a:t>
            </a:fld>
            <a:endParaRPr lang="en-US"/>
          </a:p>
        </p:txBody>
      </p:sp>
      <p:sp>
        <p:nvSpPr>
          <p:cNvPr id="4" name="Footer Placeholder 3">
            <a:extLst>
              <a:ext uri="{FF2B5EF4-FFF2-40B4-BE49-F238E27FC236}">
                <a16:creationId xmlns:a16="http://schemas.microsoft.com/office/drawing/2014/main" id="{9C01D4D3-080E-0542-86C9-6014CFBCAA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068E2C-CA31-F04C-8FDD-B8A188B21859}"/>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2482042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4D1C2D-5E77-BD4B-9D3D-AFEEDD9D7212}"/>
              </a:ext>
            </a:extLst>
          </p:cNvPr>
          <p:cNvSpPr>
            <a:spLocks noGrp="1"/>
          </p:cNvSpPr>
          <p:nvPr>
            <p:ph type="dt" sz="half" idx="10"/>
          </p:nvPr>
        </p:nvSpPr>
        <p:spPr/>
        <p:txBody>
          <a:bodyPr/>
          <a:lstStyle/>
          <a:p>
            <a:fld id="{2034740C-9812-564D-A961-5B63985460F7}" type="datetimeFigureOut">
              <a:rPr lang="en-US" smtClean="0"/>
              <a:t>9/21/2023</a:t>
            </a:fld>
            <a:endParaRPr lang="en-US"/>
          </a:p>
        </p:txBody>
      </p:sp>
      <p:sp>
        <p:nvSpPr>
          <p:cNvPr id="3" name="Footer Placeholder 2">
            <a:extLst>
              <a:ext uri="{FF2B5EF4-FFF2-40B4-BE49-F238E27FC236}">
                <a16:creationId xmlns:a16="http://schemas.microsoft.com/office/drawing/2014/main" id="{DFC9F944-08B7-F649-AFFD-848C22B3DD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73D745-B741-BD49-A2DF-79CD901C34E3}"/>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1982027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F160C-F2FE-914A-B253-580671779B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598F5AC-A371-C34A-9A71-D61712C72F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FDB801-EEF9-7744-9333-F561A623B3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BF7889-58F1-FA45-A3ED-A018E3BEAB78}"/>
              </a:ext>
            </a:extLst>
          </p:cNvPr>
          <p:cNvSpPr>
            <a:spLocks noGrp="1"/>
          </p:cNvSpPr>
          <p:nvPr>
            <p:ph type="dt" sz="half" idx="10"/>
          </p:nvPr>
        </p:nvSpPr>
        <p:spPr/>
        <p:txBody>
          <a:bodyPr/>
          <a:lstStyle/>
          <a:p>
            <a:fld id="{2034740C-9812-564D-A961-5B63985460F7}" type="datetimeFigureOut">
              <a:rPr lang="en-US" smtClean="0"/>
              <a:t>9/21/2023</a:t>
            </a:fld>
            <a:endParaRPr lang="en-US"/>
          </a:p>
        </p:txBody>
      </p:sp>
      <p:sp>
        <p:nvSpPr>
          <p:cNvPr id="6" name="Footer Placeholder 5">
            <a:extLst>
              <a:ext uri="{FF2B5EF4-FFF2-40B4-BE49-F238E27FC236}">
                <a16:creationId xmlns:a16="http://schemas.microsoft.com/office/drawing/2014/main" id="{A4E30B90-5437-EF4E-B057-F6F6D390B3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7D79AE-66EC-A840-9D03-EAD8AC3C55C1}"/>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4954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E55EE-9FBA-E247-AAFC-3A073B924A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83B9771-57E6-654E-9A98-D1AEE4B88A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44A0F10-DE03-6440-8944-57B73388A1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FCBD9C3-1ECC-2941-9052-2076D7B89532}"/>
              </a:ext>
            </a:extLst>
          </p:cNvPr>
          <p:cNvSpPr>
            <a:spLocks noGrp="1"/>
          </p:cNvSpPr>
          <p:nvPr>
            <p:ph type="dt" sz="half" idx="10"/>
          </p:nvPr>
        </p:nvSpPr>
        <p:spPr/>
        <p:txBody>
          <a:bodyPr/>
          <a:lstStyle/>
          <a:p>
            <a:fld id="{2034740C-9812-564D-A961-5B63985460F7}" type="datetimeFigureOut">
              <a:rPr lang="en-US" smtClean="0"/>
              <a:t>9/21/2023</a:t>
            </a:fld>
            <a:endParaRPr lang="en-US"/>
          </a:p>
        </p:txBody>
      </p:sp>
      <p:sp>
        <p:nvSpPr>
          <p:cNvPr id="6" name="Footer Placeholder 5">
            <a:extLst>
              <a:ext uri="{FF2B5EF4-FFF2-40B4-BE49-F238E27FC236}">
                <a16:creationId xmlns:a16="http://schemas.microsoft.com/office/drawing/2014/main" id="{46998695-594F-4442-82FD-F5A685AB9F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47BBE6-0443-CD47-97DA-65878D0F2339}"/>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883324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CB4408-C566-1C4E-82C5-D404A0526A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A40ACF-500B-2B4D-A506-D65E76093C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CCE7B9-A256-1247-913D-A7BC9F62C5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4740C-9812-564D-A961-5B63985460F7}" type="datetimeFigureOut">
              <a:rPr lang="en-US" smtClean="0"/>
              <a:t>9/21/2023</a:t>
            </a:fld>
            <a:endParaRPr lang="en-US"/>
          </a:p>
        </p:txBody>
      </p:sp>
      <p:sp>
        <p:nvSpPr>
          <p:cNvPr id="5" name="Footer Placeholder 4">
            <a:extLst>
              <a:ext uri="{FF2B5EF4-FFF2-40B4-BE49-F238E27FC236}">
                <a16:creationId xmlns:a16="http://schemas.microsoft.com/office/drawing/2014/main" id="{079EB169-EB88-CF41-9513-F8BA17CE75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AE620A9-06F5-414C-8AE6-4319116422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1545BE-A651-C846-A42D-09286CE842A0}" type="slidenum">
              <a:rPr lang="en-US" smtClean="0"/>
              <a:t>‹#›</a:t>
            </a:fld>
            <a:endParaRPr lang="en-US"/>
          </a:p>
        </p:txBody>
      </p:sp>
    </p:spTree>
    <p:extLst>
      <p:ext uri="{BB962C8B-B14F-4D97-AF65-F5344CB8AC3E}">
        <p14:creationId xmlns:p14="http://schemas.microsoft.com/office/powerpoint/2010/main" val="4084115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AGUwcs9qJXY?feature=oembed"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p:cNvSpPr>
          <p:nvPr/>
        </p:nvSpPr>
        <p:spPr bwMode="auto">
          <a:xfrm>
            <a:off x="6553200" y="685800"/>
            <a:ext cx="4114800" cy="3048000"/>
          </a:xfrm>
          <a:prstGeom prst="rect">
            <a:avLst/>
          </a:prstGeom>
          <a:noFill/>
          <a:ln w="12700">
            <a:noFill/>
            <a:miter lim="800000"/>
            <a:headEnd/>
            <a:tailEnd/>
          </a:ln>
        </p:spPr>
        <p:txBody>
          <a:bodyPr lIns="0" tIns="0" rIns="40639" bIns="0"/>
          <a:lstStyle/>
          <a:p>
            <a:pPr marL="39688"/>
            <a:endParaRPr lang="en-US" sz="4000" b="1" dirty="0"/>
          </a:p>
          <a:p>
            <a:pPr marL="39688"/>
            <a:endParaRPr lang="en-US" sz="4000" b="1" dirty="0"/>
          </a:p>
          <a:p>
            <a:pPr marL="39688"/>
            <a:endParaRPr lang="en-US" sz="4000" b="1" dirty="0"/>
          </a:p>
          <a:p>
            <a:pPr marL="39688"/>
            <a:endParaRPr lang="en-US" sz="4000" b="1" dirty="0"/>
          </a:p>
          <a:p>
            <a:pPr marL="39688"/>
            <a:endParaRPr lang="en-US" sz="4000" b="1" dirty="0"/>
          </a:p>
          <a:p>
            <a:pPr marL="39688"/>
            <a:endParaRPr lang="en-US" sz="4000" b="1" dirty="0"/>
          </a:p>
          <a:p>
            <a:pPr marL="39688"/>
            <a:endParaRPr lang="en-US" sz="4000" b="1" dirty="0"/>
          </a:p>
        </p:txBody>
      </p:sp>
      <p:pic>
        <p:nvPicPr>
          <p:cNvPr id="26628" name="Picture 3"/>
          <p:cNvPicPr>
            <a:picLocks noChangeAspect="1" noChangeArrowheads="1"/>
          </p:cNvPicPr>
          <p:nvPr/>
        </p:nvPicPr>
        <p:blipFill>
          <a:blip r:embed="rId4" cstate="print"/>
          <a:srcRect/>
          <a:stretch>
            <a:fillRect/>
          </a:stretch>
        </p:blipFill>
        <p:spPr bwMode="auto">
          <a:xfrm>
            <a:off x="819150" y="215410"/>
            <a:ext cx="4203700" cy="4203700"/>
          </a:xfrm>
          <a:prstGeom prst="rect">
            <a:avLst/>
          </a:prstGeom>
          <a:noFill/>
          <a:ln w="12700">
            <a:noFill/>
            <a:round/>
            <a:headEnd/>
            <a:tailEnd/>
          </a:ln>
        </p:spPr>
      </p:pic>
      <p:pic>
        <p:nvPicPr>
          <p:cNvPr id="26629" name="Picture 4"/>
          <p:cNvPicPr>
            <a:picLocks noChangeAspect="1" noChangeArrowheads="1"/>
          </p:cNvPicPr>
          <p:nvPr/>
        </p:nvPicPr>
        <p:blipFill>
          <a:blip r:embed="rId5" cstate="print"/>
          <a:srcRect/>
          <a:stretch>
            <a:fillRect/>
          </a:stretch>
        </p:blipFill>
        <p:spPr bwMode="auto">
          <a:xfrm>
            <a:off x="2279650" y="2825260"/>
            <a:ext cx="3187700" cy="3187700"/>
          </a:xfrm>
          <a:prstGeom prst="rect">
            <a:avLst/>
          </a:prstGeom>
          <a:noFill/>
          <a:ln w="12700">
            <a:noFill/>
            <a:round/>
            <a:headEnd/>
            <a:tailEnd/>
          </a:ln>
        </p:spPr>
      </p:pic>
      <p:sp>
        <p:nvSpPr>
          <p:cNvPr id="12" name="Rectangle 11"/>
          <p:cNvSpPr/>
          <p:nvPr/>
        </p:nvSpPr>
        <p:spPr>
          <a:xfrm>
            <a:off x="5845629" y="1371599"/>
            <a:ext cx="5192485" cy="3662541"/>
          </a:xfrm>
          <a:prstGeom prst="rect">
            <a:avLst/>
          </a:prstGeom>
        </p:spPr>
        <p:txBody>
          <a:bodyPr wrap="square">
            <a:spAutoFit/>
          </a:bodyPr>
          <a:lstStyle/>
          <a:p>
            <a:pPr algn="ctr" eaLnBrk="0" hangingPunct="0">
              <a:spcBef>
                <a:spcPct val="50000"/>
              </a:spcBef>
            </a:pPr>
            <a:r>
              <a:rPr lang="en-US" sz="4000" b="1" dirty="0">
                <a:solidFill>
                  <a:schemeClr val="accent4">
                    <a:lumMod val="20000"/>
                    <a:lumOff val="80000"/>
                  </a:schemeClr>
                </a:solidFill>
                <a:latin typeface="Arial" panose="020B0604020202020204" pitchFamily="34" charset="0"/>
                <a:cs typeface="Arial" panose="020B0604020202020204" pitchFamily="34" charset="0"/>
              </a:rPr>
              <a:t>Reinforcing Racial Inequality in America </a:t>
            </a:r>
          </a:p>
          <a:p>
            <a:pPr algn="ctr" eaLnBrk="0" hangingPunct="0">
              <a:spcBef>
                <a:spcPct val="50000"/>
              </a:spcBef>
            </a:pPr>
            <a:r>
              <a:rPr lang="en-US" sz="2800" b="1" i="1" dirty="0">
                <a:solidFill>
                  <a:schemeClr val="accent4">
                    <a:lumMod val="20000"/>
                    <a:lumOff val="80000"/>
                  </a:schemeClr>
                </a:solidFill>
                <a:latin typeface="Arial" panose="020B0604020202020204" pitchFamily="34" charset="0"/>
                <a:cs typeface="Arial" panose="020B0604020202020204" pitchFamily="34" charset="0"/>
              </a:rPr>
              <a:t>MI 2208 Race, Poverty and Biblical Justice</a:t>
            </a:r>
          </a:p>
          <a:p>
            <a:pPr algn="ctr" eaLnBrk="0" hangingPunct="0">
              <a:spcBef>
                <a:spcPct val="50000"/>
              </a:spcBef>
            </a:pPr>
            <a:r>
              <a:rPr lang="en-US" sz="2800" b="1" i="1" dirty="0">
                <a:solidFill>
                  <a:schemeClr val="accent4">
                    <a:lumMod val="20000"/>
                    <a:lumOff val="80000"/>
                  </a:schemeClr>
                </a:solidFill>
                <a:latin typeface="Arial" panose="020B0604020202020204" pitchFamily="34" charset="0"/>
                <a:cs typeface="Arial" panose="020B0604020202020204" pitchFamily="34" charset="0"/>
              </a:rPr>
              <a:t>Dr. Craig Hendrickson</a:t>
            </a:r>
          </a:p>
        </p:txBody>
      </p:sp>
    </p:spTree>
    <p:custDataLst>
      <p:tags r:id="rId1"/>
    </p:custDataLst>
    <p:extLst>
      <p:ext uri="{BB962C8B-B14F-4D97-AF65-F5344CB8AC3E}">
        <p14:creationId xmlns:p14="http://schemas.microsoft.com/office/powerpoint/2010/main" val="427147706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93D71-44F3-FB4F-88CC-07BD338C6D35}"/>
              </a:ext>
            </a:extLst>
          </p:cNvPr>
          <p:cNvSpPr>
            <a:spLocks noGrp="1"/>
          </p:cNvSpPr>
          <p:nvPr>
            <p:ph type="title"/>
          </p:nvPr>
        </p:nvSpPr>
        <p:spPr/>
        <p:txBody>
          <a:bodyPr/>
          <a:lstStyle/>
          <a:p>
            <a:r>
              <a:rPr lang="en-US" dirty="0">
                <a:solidFill>
                  <a:schemeClr val="accent4">
                    <a:lumMod val="20000"/>
                    <a:lumOff val="80000"/>
                  </a:schemeClr>
                </a:solidFill>
              </a:rPr>
              <a:t>Race &amp; Poverty In America Today</a:t>
            </a:r>
          </a:p>
        </p:txBody>
      </p:sp>
      <p:sp>
        <p:nvSpPr>
          <p:cNvPr id="3" name="Content Placeholder 2">
            <a:extLst>
              <a:ext uri="{FF2B5EF4-FFF2-40B4-BE49-F238E27FC236}">
                <a16:creationId xmlns:a16="http://schemas.microsoft.com/office/drawing/2014/main" id="{7FBE65B7-92D8-9241-A479-041822FB1855}"/>
              </a:ext>
            </a:extLst>
          </p:cNvPr>
          <p:cNvSpPr>
            <a:spLocks noGrp="1"/>
          </p:cNvSpPr>
          <p:nvPr>
            <p:ph idx="1"/>
          </p:nvPr>
        </p:nvSpPr>
        <p:spPr>
          <a:xfrm>
            <a:off x="838200" y="1825624"/>
            <a:ext cx="10763250" cy="5032375"/>
          </a:xfrm>
        </p:spPr>
        <p:txBody>
          <a:bodyPr>
            <a:normAutofit/>
          </a:bodyPr>
          <a:lstStyle/>
          <a:p>
            <a:endParaRPr lang="en-US" sz="3500" dirty="0">
              <a:solidFill>
                <a:schemeClr val="accent4">
                  <a:lumMod val="20000"/>
                  <a:lumOff val="80000"/>
                </a:schemeClr>
              </a:solidFill>
            </a:endParaRPr>
          </a:p>
          <a:p>
            <a:r>
              <a:rPr lang="en-US" sz="3200" dirty="0">
                <a:solidFill>
                  <a:schemeClr val="accent4">
                    <a:lumMod val="20000"/>
                    <a:lumOff val="80000"/>
                  </a:schemeClr>
                </a:solidFill>
              </a:rPr>
              <a:t>Over fifty years ago, the Civil Rights Act declared that forced racial segregation was illegal. In light of this, why do you think some neighborhoods, schools and workplaces are still segregated?</a:t>
            </a:r>
          </a:p>
          <a:p>
            <a:endParaRPr lang="en-US" sz="3200" dirty="0">
              <a:solidFill>
                <a:schemeClr val="accent4">
                  <a:lumMod val="20000"/>
                  <a:lumOff val="80000"/>
                </a:schemeClr>
              </a:solidFill>
            </a:endParaRPr>
          </a:p>
          <a:p>
            <a:r>
              <a:rPr lang="en-US" sz="3200" dirty="0">
                <a:solidFill>
                  <a:schemeClr val="accent4">
                    <a:lumMod val="20000"/>
                    <a:lumOff val="80000"/>
                  </a:schemeClr>
                </a:solidFill>
              </a:rPr>
              <a:t>What do you believe are some of the causes of poverty in America today?</a:t>
            </a:r>
          </a:p>
        </p:txBody>
      </p:sp>
    </p:spTree>
    <p:extLst>
      <p:ext uri="{BB962C8B-B14F-4D97-AF65-F5344CB8AC3E}">
        <p14:creationId xmlns:p14="http://schemas.microsoft.com/office/powerpoint/2010/main" val="227594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93D71-44F3-FB4F-88CC-07BD338C6D35}"/>
              </a:ext>
            </a:extLst>
          </p:cNvPr>
          <p:cNvSpPr>
            <a:spLocks noGrp="1"/>
          </p:cNvSpPr>
          <p:nvPr>
            <p:ph type="title"/>
          </p:nvPr>
        </p:nvSpPr>
        <p:spPr/>
        <p:txBody>
          <a:bodyPr/>
          <a:lstStyle/>
          <a:p>
            <a:r>
              <a:rPr lang="en-US" dirty="0">
                <a:solidFill>
                  <a:schemeClr val="accent4">
                    <a:lumMod val="20000"/>
                    <a:lumOff val="80000"/>
                  </a:schemeClr>
                </a:solidFill>
              </a:rPr>
              <a:t>Bob the Tomato on Race in America</a:t>
            </a:r>
          </a:p>
        </p:txBody>
      </p:sp>
      <p:sp>
        <p:nvSpPr>
          <p:cNvPr id="3" name="Content Placeholder 2">
            <a:extLst>
              <a:ext uri="{FF2B5EF4-FFF2-40B4-BE49-F238E27FC236}">
                <a16:creationId xmlns:a16="http://schemas.microsoft.com/office/drawing/2014/main" id="{7FBE65B7-92D8-9241-A479-041822FB1855}"/>
              </a:ext>
            </a:extLst>
          </p:cNvPr>
          <p:cNvSpPr>
            <a:spLocks noGrp="1"/>
          </p:cNvSpPr>
          <p:nvPr>
            <p:ph idx="1"/>
          </p:nvPr>
        </p:nvSpPr>
        <p:spPr/>
        <p:txBody>
          <a:bodyPr/>
          <a:lstStyle/>
          <a:p>
            <a:pPr marL="0" indent="0">
              <a:buNone/>
            </a:pPr>
            <a:endParaRPr lang="en-US" dirty="0">
              <a:solidFill>
                <a:schemeClr val="accent4">
                  <a:lumMod val="20000"/>
                  <a:lumOff val="80000"/>
                </a:schemeClr>
              </a:solidFill>
            </a:endParaRPr>
          </a:p>
          <a:p>
            <a:pPr marL="0" indent="0">
              <a:buNone/>
            </a:pPr>
            <a:endParaRPr lang="en-US" dirty="0">
              <a:solidFill>
                <a:schemeClr val="accent4">
                  <a:lumMod val="20000"/>
                  <a:lumOff val="80000"/>
                </a:schemeClr>
              </a:solidFill>
            </a:endParaRPr>
          </a:p>
          <a:p>
            <a:pPr marL="0" indent="0" algn="ctr">
              <a:buNone/>
            </a:pPr>
            <a:endParaRPr lang="en-US" dirty="0">
              <a:solidFill>
                <a:schemeClr val="accent4">
                  <a:lumMod val="20000"/>
                  <a:lumOff val="80000"/>
                </a:schemeClr>
              </a:solidFill>
            </a:endParaRPr>
          </a:p>
          <a:p>
            <a:pPr marL="0" indent="0" algn="ctr">
              <a:buNone/>
            </a:pPr>
            <a:endParaRPr lang="en-US" dirty="0">
              <a:solidFill>
                <a:schemeClr val="accent4">
                  <a:lumMod val="20000"/>
                  <a:lumOff val="80000"/>
                </a:schemeClr>
              </a:solidFill>
            </a:endParaRPr>
          </a:p>
          <a:p>
            <a:pPr marL="0" indent="0">
              <a:buNone/>
            </a:pPr>
            <a:endParaRPr lang="en-US" dirty="0">
              <a:solidFill>
                <a:schemeClr val="accent4">
                  <a:lumMod val="20000"/>
                  <a:lumOff val="80000"/>
                </a:schemeClr>
              </a:solidFill>
            </a:endParaRPr>
          </a:p>
          <a:p>
            <a:pPr marL="0" indent="0" algn="ctr">
              <a:buNone/>
            </a:pPr>
            <a:endParaRPr lang="en-US" sz="3600" b="1" dirty="0">
              <a:solidFill>
                <a:schemeClr val="accent4">
                  <a:lumMod val="20000"/>
                  <a:lumOff val="80000"/>
                </a:schemeClr>
              </a:solidFill>
            </a:endParaRPr>
          </a:p>
        </p:txBody>
      </p:sp>
    </p:spTree>
    <p:extLst>
      <p:ext uri="{BB962C8B-B14F-4D97-AF65-F5344CB8AC3E}">
        <p14:creationId xmlns:p14="http://schemas.microsoft.com/office/powerpoint/2010/main" val="1531365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BE65B7-92D8-9241-A479-041822FB1855}"/>
              </a:ext>
            </a:extLst>
          </p:cNvPr>
          <p:cNvSpPr>
            <a:spLocks noGrp="1"/>
          </p:cNvSpPr>
          <p:nvPr>
            <p:ph idx="1"/>
          </p:nvPr>
        </p:nvSpPr>
        <p:spPr/>
        <p:txBody>
          <a:bodyPr/>
          <a:lstStyle/>
          <a:p>
            <a:pPr marL="0" indent="0">
              <a:buNone/>
            </a:pPr>
            <a:endParaRPr lang="en-US" dirty="0">
              <a:solidFill>
                <a:schemeClr val="accent4">
                  <a:lumMod val="20000"/>
                  <a:lumOff val="80000"/>
                </a:schemeClr>
              </a:solidFill>
            </a:endParaRPr>
          </a:p>
          <a:p>
            <a:pPr marL="0" indent="0">
              <a:buNone/>
            </a:pPr>
            <a:endParaRPr lang="en-US" dirty="0">
              <a:solidFill>
                <a:schemeClr val="accent4">
                  <a:lumMod val="20000"/>
                  <a:lumOff val="80000"/>
                </a:schemeClr>
              </a:solidFill>
            </a:endParaRPr>
          </a:p>
          <a:p>
            <a:pPr marL="0" indent="0" algn="ctr">
              <a:buNone/>
            </a:pPr>
            <a:endParaRPr lang="en-US" dirty="0">
              <a:solidFill>
                <a:schemeClr val="accent4">
                  <a:lumMod val="20000"/>
                  <a:lumOff val="80000"/>
                </a:schemeClr>
              </a:solidFill>
            </a:endParaRPr>
          </a:p>
          <a:p>
            <a:pPr marL="0" indent="0" algn="ctr">
              <a:buNone/>
            </a:pPr>
            <a:endParaRPr lang="en-US" dirty="0">
              <a:solidFill>
                <a:schemeClr val="accent4">
                  <a:lumMod val="20000"/>
                  <a:lumOff val="80000"/>
                </a:schemeClr>
              </a:solidFill>
            </a:endParaRPr>
          </a:p>
          <a:p>
            <a:pPr marL="0" indent="0">
              <a:buNone/>
            </a:pPr>
            <a:endParaRPr lang="en-US" dirty="0">
              <a:solidFill>
                <a:schemeClr val="accent4">
                  <a:lumMod val="20000"/>
                  <a:lumOff val="80000"/>
                </a:schemeClr>
              </a:solidFill>
            </a:endParaRPr>
          </a:p>
          <a:p>
            <a:pPr marL="0" indent="0" algn="ctr">
              <a:buNone/>
            </a:pPr>
            <a:endParaRPr lang="en-US" sz="3600" b="1" dirty="0">
              <a:solidFill>
                <a:schemeClr val="accent4">
                  <a:lumMod val="20000"/>
                  <a:lumOff val="80000"/>
                </a:schemeClr>
              </a:solidFill>
            </a:endParaRPr>
          </a:p>
        </p:txBody>
      </p:sp>
      <p:pic>
        <p:nvPicPr>
          <p:cNvPr id="4" name="Online Media 3" descr="Holy Post -  Race in America">
            <a:hlinkClick r:id="" action="ppaction://media"/>
            <a:extLst>
              <a:ext uri="{FF2B5EF4-FFF2-40B4-BE49-F238E27FC236}">
                <a16:creationId xmlns:a16="http://schemas.microsoft.com/office/drawing/2014/main" id="{A06A9CFE-97E9-1545-9E89-CB50AB97A9F6}"/>
              </a:ext>
            </a:extLst>
          </p:cNvPr>
          <p:cNvPicPr>
            <a:picLocks noRot="1" noChangeAspect="1"/>
          </p:cNvPicPr>
          <p:nvPr>
            <a:videoFile r:link="rId1"/>
          </p:nvPr>
        </p:nvPicPr>
        <p:blipFill>
          <a:blip r:embed="rId3"/>
          <a:stretch>
            <a:fillRect/>
          </a:stretch>
        </p:blipFill>
        <p:spPr>
          <a:xfrm>
            <a:off x="-239814" y="0"/>
            <a:ext cx="12138053" cy="6858000"/>
          </a:xfrm>
          <a:prstGeom prst="rect">
            <a:avLst/>
          </a:prstGeom>
        </p:spPr>
      </p:pic>
    </p:spTree>
    <p:extLst>
      <p:ext uri="{BB962C8B-B14F-4D97-AF65-F5344CB8AC3E}">
        <p14:creationId xmlns:p14="http://schemas.microsoft.com/office/powerpoint/2010/main" val="3925987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93D71-44F3-FB4F-88CC-07BD338C6D35}"/>
              </a:ext>
            </a:extLst>
          </p:cNvPr>
          <p:cNvSpPr>
            <a:spLocks noGrp="1"/>
          </p:cNvSpPr>
          <p:nvPr>
            <p:ph type="title"/>
          </p:nvPr>
        </p:nvSpPr>
        <p:spPr/>
        <p:txBody>
          <a:bodyPr/>
          <a:lstStyle/>
          <a:p>
            <a:r>
              <a:rPr lang="en-US" dirty="0">
                <a:solidFill>
                  <a:schemeClr val="accent4">
                    <a:lumMod val="20000"/>
                    <a:lumOff val="80000"/>
                  </a:schemeClr>
                </a:solidFill>
              </a:rPr>
              <a:t>Discussion</a:t>
            </a:r>
          </a:p>
        </p:txBody>
      </p:sp>
      <p:sp>
        <p:nvSpPr>
          <p:cNvPr id="3" name="Content Placeholder 2">
            <a:extLst>
              <a:ext uri="{FF2B5EF4-FFF2-40B4-BE49-F238E27FC236}">
                <a16:creationId xmlns:a16="http://schemas.microsoft.com/office/drawing/2014/main" id="{7FBE65B7-92D8-9241-A479-041822FB1855}"/>
              </a:ext>
            </a:extLst>
          </p:cNvPr>
          <p:cNvSpPr>
            <a:spLocks noGrp="1"/>
          </p:cNvSpPr>
          <p:nvPr>
            <p:ph idx="1"/>
          </p:nvPr>
        </p:nvSpPr>
        <p:spPr>
          <a:xfrm>
            <a:off x="838200" y="1825624"/>
            <a:ext cx="10515600" cy="5032375"/>
          </a:xfrm>
        </p:spPr>
        <p:txBody>
          <a:bodyPr>
            <a:normAutofit/>
          </a:bodyPr>
          <a:lstStyle/>
          <a:p>
            <a:r>
              <a:rPr lang="en-US" sz="3200" dirty="0">
                <a:solidFill>
                  <a:schemeClr val="accent4">
                    <a:lumMod val="20000"/>
                    <a:lumOff val="80000"/>
                  </a:schemeClr>
                </a:solidFill>
              </a:rPr>
              <a:t>What was most impactful and/or challenging to you in this video? What ideas are you wrestling with?</a:t>
            </a:r>
          </a:p>
          <a:p>
            <a:r>
              <a:rPr lang="en-US" sz="3200" dirty="0">
                <a:solidFill>
                  <a:schemeClr val="accent4">
                    <a:lumMod val="20000"/>
                    <a:lumOff val="80000"/>
                  </a:schemeClr>
                </a:solidFill>
              </a:rPr>
              <a:t>How did federal housing policies institutionalize segregation and wealth disparities?</a:t>
            </a:r>
          </a:p>
          <a:p>
            <a:r>
              <a:rPr lang="en-US" sz="3200" dirty="0">
                <a:solidFill>
                  <a:schemeClr val="accent4">
                    <a:lumMod val="20000"/>
                    <a:lumOff val="80000"/>
                  </a:schemeClr>
                </a:solidFill>
              </a:rPr>
              <a:t>Why do property values go down when a neighborhood changes from white to nonwhite? Who plays a role in this?</a:t>
            </a:r>
          </a:p>
          <a:p>
            <a:r>
              <a:rPr lang="en-US" sz="3200" dirty="0">
                <a:solidFill>
                  <a:schemeClr val="accent4">
                    <a:lumMod val="20000"/>
                    <a:lumOff val="80000"/>
                  </a:schemeClr>
                </a:solidFill>
              </a:rPr>
              <a:t>The video shows how government policies have created unfair advantages for whites in the past, resulting in a substantial wealth gap between whites and nonwhites. </a:t>
            </a:r>
          </a:p>
        </p:txBody>
      </p:sp>
    </p:spTree>
    <p:extLst>
      <p:ext uri="{BB962C8B-B14F-4D97-AF65-F5344CB8AC3E}">
        <p14:creationId xmlns:p14="http://schemas.microsoft.com/office/powerpoint/2010/main" val="336467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93D71-44F3-FB4F-88CC-07BD338C6D35}"/>
              </a:ext>
            </a:extLst>
          </p:cNvPr>
          <p:cNvSpPr>
            <a:spLocks noGrp="1"/>
          </p:cNvSpPr>
          <p:nvPr>
            <p:ph type="title"/>
          </p:nvPr>
        </p:nvSpPr>
        <p:spPr/>
        <p:txBody>
          <a:bodyPr/>
          <a:lstStyle/>
          <a:p>
            <a:r>
              <a:rPr lang="en-US" dirty="0">
                <a:solidFill>
                  <a:schemeClr val="accent4">
                    <a:lumMod val="20000"/>
                    <a:lumOff val="80000"/>
                  </a:schemeClr>
                </a:solidFill>
              </a:rPr>
              <a:t>Gov’t Assistance…</a:t>
            </a:r>
          </a:p>
        </p:txBody>
      </p:sp>
      <p:sp>
        <p:nvSpPr>
          <p:cNvPr id="3" name="Content Placeholder 2">
            <a:extLst>
              <a:ext uri="{FF2B5EF4-FFF2-40B4-BE49-F238E27FC236}">
                <a16:creationId xmlns:a16="http://schemas.microsoft.com/office/drawing/2014/main" id="{7FBE65B7-92D8-9241-A479-041822FB1855}"/>
              </a:ext>
            </a:extLst>
          </p:cNvPr>
          <p:cNvSpPr>
            <a:spLocks noGrp="1"/>
          </p:cNvSpPr>
          <p:nvPr>
            <p:ph idx="1"/>
          </p:nvPr>
        </p:nvSpPr>
        <p:spPr>
          <a:xfrm>
            <a:off x="838200" y="1825624"/>
            <a:ext cx="10515600" cy="5032375"/>
          </a:xfrm>
        </p:spPr>
        <p:txBody>
          <a:bodyPr>
            <a:normAutofit lnSpcReduction="10000"/>
          </a:bodyPr>
          <a:lstStyle/>
          <a:p>
            <a:pPr marL="0" indent="0">
              <a:buNone/>
            </a:pPr>
            <a:r>
              <a:rPr lang="en-US" sz="3200" dirty="0">
                <a:solidFill>
                  <a:schemeClr val="accent4">
                    <a:lumMod val="20000"/>
                    <a:lumOff val="80000"/>
                  </a:schemeClr>
                </a:solidFill>
              </a:rPr>
              <a:t>1935 Social Security—guaranteed retirement income</a:t>
            </a:r>
          </a:p>
          <a:p>
            <a:pPr marL="0" indent="0">
              <a:buNone/>
            </a:pPr>
            <a:r>
              <a:rPr lang="en-US" sz="3200" dirty="0">
                <a:solidFill>
                  <a:schemeClr val="accent4">
                    <a:lumMod val="20000"/>
                    <a:lumOff val="80000"/>
                  </a:schemeClr>
                </a:solidFill>
              </a:rPr>
              <a:t>1935 Wagner Act—gave the right to unionize</a:t>
            </a:r>
          </a:p>
          <a:p>
            <a:pPr marL="0" indent="0">
              <a:buNone/>
            </a:pPr>
            <a:r>
              <a:rPr lang="en-US" sz="3200" dirty="0">
                <a:solidFill>
                  <a:schemeClr val="accent4">
                    <a:lumMod val="20000"/>
                    <a:lumOff val="80000"/>
                  </a:schemeClr>
                </a:solidFill>
              </a:rPr>
              <a:t>1930s-40s Federal Housing Programs (e.g. FHA)—opened home ownership to average Americans</a:t>
            </a:r>
          </a:p>
          <a:p>
            <a:pPr marL="0" indent="0">
              <a:buNone/>
            </a:pPr>
            <a:r>
              <a:rPr lang="en-US" sz="3200" dirty="0">
                <a:solidFill>
                  <a:schemeClr val="accent4">
                    <a:lumMod val="20000"/>
                    <a:lumOff val="80000"/>
                  </a:schemeClr>
                </a:solidFill>
              </a:rPr>
              <a:t>1948 Shelley v. Kraemer—Restrictive covenants in home ownership removed by Supreme Court</a:t>
            </a:r>
          </a:p>
          <a:p>
            <a:pPr marL="0" indent="0">
              <a:buNone/>
            </a:pPr>
            <a:r>
              <a:rPr lang="en-US" sz="3200" dirty="0">
                <a:solidFill>
                  <a:schemeClr val="accent4">
                    <a:lumMod val="20000"/>
                    <a:lumOff val="80000"/>
                  </a:schemeClr>
                </a:solidFill>
              </a:rPr>
              <a:t>1949 National Housing Act—Gov’t sponsored redevelopment</a:t>
            </a:r>
          </a:p>
          <a:p>
            <a:pPr marL="0" indent="0">
              <a:buNone/>
            </a:pPr>
            <a:r>
              <a:rPr lang="en-US" sz="3200" dirty="0">
                <a:solidFill>
                  <a:schemeClr val="accent4">
                    <a:lumMod val="20000"/>
                    <a:lumOff val="80000"/>
                  </a:schemeClr>
                </a:solidFill>
              </a:rPr>
              <a:t>1950s—60s National Housing Boom—suburbanization</a:t>
            </a:r>
          </a:p>
          <a:p>
            <a:pPr marL="0" indent="0">
              <a:buNone/>
            </a:pPr>
            <a:r>
              <a:rPr lang="en-US" sz="3200" dirty="0">
                <a:solidFill>
                  <a:schemeClr val="accent4">
                    <a:lumMod val="20000"/>
                    <a:lumOff val="80000"/>
                  </a:schemeClr>
                </a:solidFill>
              </a:rPr>
              <a:t>1960s Fair Housing Laws Passed—ending discriminatory housing laws</a:t>
            </a:r>
          </a:p>
        </p:txBody>
      </p:sp>
    </p:spTree>
    <p:extLst>
      <p:ext uri="{BB962C8B-B14F-4D97-AF65-F5344CB8AC3E}">
        <p14:creationId xmlns:p14="http://schemas.microsoft.com/office/powerpoint/2010/main" val="1013378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93D71-44F3-FB4F-88CC-07BD338C6D35}"/>
              </a:ext>
            </a:extLst>
          </p:cNvPr>
          <p:cNvSpPr>
            <a:spLocks noGrp="1"/>
          </p:cNvSpPr>
          <p:nvPr>
            <p:ph type="title"/>
          </p:nvPr>
        </p:nvSpPr>
        <p:spPr/>
        <p:txBody>
          <a:bodyPr/>
          <a:lstStyle/>
          <a:p>
            <a:r>
              <a:rPr lang="en-US" dirty="0">
                <a:solidFill>
                  <a:schemeClr val="accent4">
                    <a:lumMod val="20000"/>
                    <a:lumOff val="80000"/>
                  </a:schemeClr>
                </a:solidFill>
              </a:rPr>
              <a:t>What’s the Point?</a:t>
            </a:r>
          </a:p>
        </p:txBody>
      </p:sp>
      <p:sp>
        <p:nvSpPr>
          <p:cNvPr id="3" name="Content Placeholder 2">
            <a:extLst>
              <a:ext uri="{FF2B5EF4-FFF2-40B4-BE49-F238E27FC236}">
                <a16:creationId xmlns:a16="http://schemas.microsoft.com/office/drawing/2014/main" id="{7FBE65B7-92D8-9241-A479-041822FB1855}"/>
              </a:ext>
            </a:extLst>
          </p:cNvPr>
          <p:cNvSpPr>
            <a:spLocks noGrp="1"/>
          </p:cNvSpPr>
          <p:nvPr>
            <p:ph idx="1"/>
          </p:nvPr>
        </p:nvSpPr>
        <p:spPr/>
        <p:txBody>
          <a:bodyPr/>
          <a:lstStyle/>
          <a:p>
            <a:endParaRPr lang="en-US" dirty="0">
              <a:solidFill>
                <a:schemeClr val="accent4">
                  <a:lumMod val="20000"/>
                  <a:lumOff val="80000"/>
                </a:schemeClr>
              </a:solidFill>
            </a:endParaRPr>
          </a:p>
          <a:p>
            <a:r>
              <a:rPr lang="en-US" dirty="0">
                <a:solidFill>
                  <a:schemeClr val="accent4">
                    <a:lumMod val="20000"/>
                    <a:lumOff val="80000"/>
                  </a:schemeClr>
                </a:solidFill>
              </a:rPr>
              <a:t>Residential segregation didn’t happen by accident, or by consumer preference as many of us believe.</a:t>
            </a:r>
          </a:p>
          <a:p>
            <a:endParaRPr lang="en-US" dirty="0">
              <a:solidFill>
                <a:schemeClr val="accent4">
                  <a:lumMod val="20000"/>
                  <a:lumOff val="80000"/>
                </a:schemeClr>
              </a:solidFill>
            </a:endParaRPr>
          </a:p>
          <a:p>
            <a:r>
              <a:rPr lang="en-US" dirty="0">
                <a:solidFill>
                  <a:schemeClr val="accent4">
                    <a:lumMod val="20000"/>
                    <a:lumOff val="80000"/>
                  </a:schemeClr>
                </a:solidFill>
              </a:rPr>
              <a:t>The federal government took many steps to channel resources and opportunities to whites and away from non-whites, resulting in an enormous wealth gap today.</a:t>
            </a:r>
          </a:p>
        </p:txBody>
      </p:sp>
    </p:spTree>
    <p:extLst>
      <p:ext uri="{BB962C8B-B14F-4D97-AF65-F5344CB8AC3E}">
        <p14:creationId xmlns:p14="http://schemas.microsoft.com/office/powerpoint/2010/main" val="1780671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93D71-44F3-FB4F-88CC-07BD338C6D35}"/>
              </a:ext>
            </a:extLst>
          </p:cNvPr>
          <p:cNvSpPr>
            <a:spLocks noGrp="1"/>
          </p:cNvSpPr>
          <p:nvPr>
            <p:ph type="title"/>
          </p:nvPr>
        </p:nvSpPr>
        <p:spPr/>
        <p:txBody>
          <a:bodyPr/>
          <a:lstStyle/>
          <a:p>
            <a:r>
              <a:rPr lang="en-US" dirty="0">
                <a:solidFill>
                  <a:schemeClr val="accent4">
                    <a:lumMod val="20000"/>
                    <a:lumOff val="80000"/>
                  </a:schemeClr>
                </a:solidFill>
              </a:rPr>
              <a:t>What’s the Point?</a:t>
            </a:r>
          </a:p>
        </p:txBody>
      </p:sp>
      <p:sp>
        <p:nvSpPr>
          <p:cNvPr id="3" name="Content Placeholder 2">
            <a:extLst>
              <a:ext uri="{FF2B5EF4-FFF2-40B4-BE49-F238E27FC236}">
                <a16:creationId xmlns:a16="http://schemas.microsoft.com/office/drawing/2014/main" id="{7FBE65B7-92D8-9241-A479-041822FB1855}"/>
              </a:ext>
            </a:extLst>
          </p:cNvPr>
          <p:cNvSpPr>
            <a:spLocks noGrp="1"/>
          </p:cNvSpPr>
          <p:nvPr>
            <p:ph idx="1"/>
          </p:nvPr>
        </p:nvSpPr>
        <p:spPr>
          <a:xfrm>
            <a:off x="838200" y="1825624"/>
            <a:ext cx="10515600" cy="5032375"/>
          </a:xfrm>
        </p:spPr>
        <p:txBody>
          <a:bodyPr>
            <a:normAutofit/>
          </a:bodyPr>
          <a:lstStyle/>
          <a:p>
            <a:pPr marL="0" indent="0">
              <a:buNone/>
            </a:pPr>
            <a:endParaRPr lang="en-US" dirty="0">
              <a:solidFill>
                <a:schemeClr val="accent4">
                  <a:lumMod val="20000"/>
                  <a:lumOff val="80000"/>
                </a:schemeClr>
              </a:solidFill>
            </a:endParaRPr>
          </a:p>
          <a:p>
            <a:pPr marL="0" indent="0">
              <a:buNone/>
            </a:pPr>
            <a:r>
              <a:rPr lang="en-US" dirty="0">
                <a:solidFill>
                  <a:schemeClr val="accent4">
                    <a:lumMod val="20000"/>
                    <a:lumOff val="80000"/>
                  </a:schemeClr>
                </a:solidFill>
              </a:rPr>
              <a:t>This is in part what we refer to when we speak of the advantages of being white in the racialized American social structure:</a:t>
            </a:r>
          </a:p>
          <a:p>
            <a:pPr marL="0" indent="0">
              <a:buNone/>
            </a:pPr>
            <a:endParaRPr lang="en-US" dirty="0">
              <a:solidFill>
                <a:schemeClr val="accent4">
                  <a:lumMod val="20000"/>
                  <a:lumOff val="80000"/>
                </a:schemeClr>
              </a:solidFill>
            </a:endParaRPr>
          </a:p>
          <a:p>
            <a:pPr marL="0" indent="0">
              <a:buNone/>
            </a:pPr>
            <a:r>
              <a:rPr lang="en-US" i="1" dirty="0">
                <a:solidFill>
                  <a:schemeClr val="accent4">
                    <a:lumMod val="20000"/>
                    <a:lumOff val="80000"/>
                  </a:schemeClr>
                </a:solidFill>
              </a:rPr>
              <a:t>”White privilege doesn’t mean your life isn’t hard. It means that if you are a person of color, simply by virtue of that, your life might be harder.” (</a:t>
            </a:r>
            <a:r>
              <a:rPr lang="en-US" i="1" dirty="0" err="1">
                <a:solidFill>
                  <a:schemeClr val="accent4">
                    <a:lumMod val="20000"/>
                    <a:lumOff val="80000"/>
                  </a:schemeClr>
                </a:solidFill>
              </a:rPr>
              <a:t>Wytsma</a:t>
            </a:r>
            <a:r>
              <a:rPr lang="en-US" i="1" dirty="0">
                <a:solidFill>
                  <a:schemeClr val="accent4">
                    <a:lumMod val="20000"/>
                    <a:lumOff val="80000"/>
                  </a:schemeClr>
                </a:solidFill>
              </a:rPr>
              <a:t> p. 25-6)</a:t>
            </a:r>
          </a:p>
        </p:txBody>
      </p:sp>
    </p:spTree>
    <p:extLst>
      <p:ext uri="{BB962C8B-B14F-4D97-AF65-F5344CB8AC3E}">
        <p14:creationId xmlns:p14="http://schemas.microsoft.com/office/powerpoint/2010/main" val="231450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PPSNARRATION" val="2,1357678369,C:\Documents and Settings\LES\My Documents\PROJECTS 2009\SIXCYLINDERS\POWERPOINT\DiversiPro TRIAL 5_pptx\Media.ppcx"/>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7962</TotalTime>
  <Words>869</Words>
  <Application>Microsoft Office PowerPoint</Application>
  <PresentationFormat>Widescreen</PresentationFormat>
  <Paragraphs>64</Paragraphs>
  <Slides>8</Slides>
  <Notes>5</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Race &amp; Poverty In America Today</vt:lpstr>
      <vt:lpstr>Bob the Tomato on Race in America</vt:lpstr>
      <vt:lpstr>PowerPoint Presentation</vt:lpstr>
      <vt:lpstr>Discussion</vt:lpstr>
      <vt:lpstr>Gov’t Assistance…</vt:lpstr>
      <vt:lpstr>What’s the Point?</vt:lpstr>
      <vt:lpstr>What’s the 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Bridge Building Leadership</dc:title>
  <dc:creator>Microsoft Office User</dc:creator>
  <cp:lastModifiedBy>Shanina Jackson</cp:lastModifiedBy>
  <cp:revision>106</cp:revision>
  <dcterms:created xsi:type="dcterms:W3CDTF">2018-03-14T02:21:41Z</dcterms:created>
  <dcterms:modified xsi:type="dcterms:W3CDTF">2023-09-21T16:17:01Z</dcterms:modified>
</cp:coreProperties>
</file>