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60" r:id="rId4"/>
    <p:sldId id="261" r:id="rId5"/>
    <p:sldId id="262" r:id="rId6"/>
    <p:sldId id="263" r:id="rId7"/>
    <p:sldId id="264" r:id="rId8"/>
    <p:sldId id="265" r:id="rId9"/>
    <p:sldId id="266" r:id="rId10"/>
    <p:sldId id="267" r:id="rId11"/>
    <p:sldId id="268"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F0"/>
    <a:srgbClr val="FFFF21"/>
    <a:srgbClr val="9900CC"/>
    <a:srgbClr val="FF9900"/>
    <a:srgbClr val="D99B01"/>
    <a:srgbClr val="FF66CC"/>
    <a:srgbClr val="FF67AC"/>
    <a:srgbClr val="CC0099"/>
    <a:srgbClr val="FFDC47"/>
    <a:srgbClr val="5EE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06" autoAdjust="0"/>
    <p:restoredTop sz="79134" autoAdjust="0"/>
  </p:normalViewPr>
  <p:slideViewPr>
    <p:cSldViewPr>
      <p:cViewPr varScale="1">
        <p:scale>
          <a:sx n="71" d="100"/>
          <a:sy n="71" d="100"/>
        </p:scale>
        <p:origin x="-773" y="-8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2AE4E-55E0-4381-9DB4-068BB2C49F35}" type="datetimeFigureOut">
              <a:rPr lang="en-US" smtClean="0"/>
              <a:t>23-Aug-23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C92E27-E3B7-48C6-9BB4-F4E8C2B02F4E}" type="slidenum">
              <a:rPr lang="en-US" smtClean="0"/>
              <a:t>‹#›</a:t>
            </a:fld>
            <a:endParaRPr lang="en-US"/>
          </a:p>
        </p:txBody>
      </p:sp>
    </p:spTree>
    <p:extLst>
      <p:ext uri="{BB962C8B-B14F-4D97-AF65-F5344CB8AC3E}">
        <p14:creationId xmlns:p14="http://schemas.microsoft.com/office/powerpoint/2010/main" val="2384423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 main rationale for me selecting the topic of asthma is that I myself am affected.</a:t>
            </a:r>
            <a:r>
              <a:rPr lang="en-US" baseline="0" dirty="0" smtClean="0"/>
              <a:t> I have lived with asthma my entire life.</a:t>
            </a:r>
          </a:p>
          <a:p>
            <a:pPr marL="171450" indent="-171450">
              <a:buFont typeface="Arial" pitchFamily="34" charset="0"/>
              <a:buChar char="•"/>
            </a:pPr>
            <a:r>
              <a:rPr lang="en-US" baseline="0" dirty="0" smtClean="0"/>
              <a:t>Due to the above fact, I am uniquely placed to understand the exact way that patients who have asthma live. I understand the way they feel as well as the daily struggles they engage in while living with the condition.</a:t>
            </a:r>
          </a:p>
          <a:p>
            <a:pPr marL="171450" indent="-171450">
              <a:buFont typeface="Arial" pitchFamily="34" charset="0"/>
              <a:buChar char="•"/>
            </a:pPr>
            <a:r>
              <a:rPr lang="en-US" baseline="0" dirty="0" smtClean="0"/>
              <a:t>Therefore, the next part of the rationale for choosing this condition is that I would like to share my personal experiences with the condition so that someone else may be helped to understand it. </a:t>
            </a:r>
          </a:p>
          <a:p>
            <a:pPr marL="171450" indent="-171450">
              <a:buFont typeface="Arial" pitchFamily="34" charset="0"/>
              <a:buChar char="•"/>
            </a:pPr>
            <a:r>
              <a:rPr lang="en-US" baseline="0" dirty="0" smtClean="0"/>
              <a:t>So, the purpose of this presentation is to open a window into what asthma is, its presentation, its diagnosis, its treatment, its prognosis, and its epidemiology.</a:t>
            </a: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2</a:t>
            </a:fld>
            <a:endParaRPr lang="en-US"/>
          </a:p>
        </p:txBody>
      </p:sp>
    </p:spTree>
    <p:extLst>
      <p:ext uri="{BB962C8B-B14F-4D97-AF65-F5344CB8AC3E}">
        <p14:creationId xmlns:p14="http://schemas.microsoft.com/office/powerpoint/2010/main" val="247637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There are a number of known presentations</a:t>
            </a:r>
            <a:r>
              <a:rPr lang="en-US" baseline="0" dirty="0" smtClean="0"/>
              <a:t> of asthma as a respiratory illness. The presentation is restricted to the respiratory system, since asthma uniquely affects the airway passages and interferes with exhalation (</a:t>
            </a:r>
            <a:r>
              <a:rPr lang="da-DK" baseline="0" dirty="0" smtClean="0"/>
              <a:t>Hammer &amp; McPhee, 2018; Jameson et al., 2022).</a:t>
            </a:r>
            <a:endParaRPr lang="en-US" baseline="0" dirty="0" smtClean="0"/>
          </a:p>
          <a:p>
            <a:pPr marL="171450" indent="-171450">
              <a:buFont typeface="Arial" pitchFamily="34" charset="0"/>
              <a:buChar char="•"/>
            </a:pPr>
            <a:r>
              <a:rPr lang="en-US" baseline="0" dirty="0" smtClean="0"/>
              <a:t>The patient usually has shortness of breath. This is because the process of ventilation is interfered with as the airway passages get blocked. This can be seen from the use of accessory muscles of respiration (Cleveland Clinic, 2022; Mayo Clinic, 2022).</a:t>
            </a:r>
          </a:p>
          <a:p>
            <a:pPr marL="171450" indent="-171450">
              <a:buFont typeface="Arial" pitchFamily="34" charset="0"/>
              <a:buChar char="•"/>
            </a:pPr>
            <a:r>
              <a:rPr lang="en-US" baseline="0" dirty="0" smtClean="0"/>
              <a:t>The patient also coughs and has an audible wheeze. This occurs due to the blockage of the airways by mucus. Wheezing occurs as air is forced through the narrowed airways; while coughing is a reflex to try and clear the passages of the excess mucus. </a:t>
            </a:r>
          </a:p>
          <a:p>
            <a:pPr marL="171450" indent="-171450">
              <a:buFont typeface="Arial" pitchFamily="34" charset="0"/>
              <a:buChar char="•"/>
            </a:pPr>
            <a:r>
              <a:rPr lang="en-US" baseline="0" dirty="0" smtClean="0"/>
              <a:t>The affected also experiences chest tightness and peak expiratory flow readings are typically low (</a:t>
            </a:r>
            <a:r>
              <a:rPr lang="da-DK" baseline="0" dirty="0" smtClean="0"/>
              <a:t>Hammer &amp; McPhee, 2018; Jameson et al., 2022).</a:t>
            </a:r>
          </a:p>
        </p:txBody>
      </p:sp>
      <p:sp>
        <p:nvSpPr>
          <p:cNvPr id="4" name="Slide Number Placeholder 3"/>
          <p:cNvSpPr>
            <a:spLocks noGrp="1"/>
          </p:cNvSpPr>
          <p:nvPr>
            <p:ph type="sldNum" sz="quarter" idx="10"/>
          </p:nvPr>
        </p:nvSpPr>
        <p:spPr/>
        <p:txBody>
          <a:bodyPr/>
          <a:lstStyle/>
          <a:p>
            <a:fld id="{8BC92E27-E3B7-48C6-9BB4-F4E8C2B02F4E}" type="slidenum">
              <a:rPr lang="en-US" smtClean="0"/>
              <a:t>3</a:t>
            </a:fld>
            <a:endParaRPr lang="en-US"/>
          </a:p>
        </p:txBody>
      </p:sp>
    </p:spTree>
    <p:extLst>
      <p:ext uri="{BB962C8B-B14F-4D97-AF65-F5344CB8AC3E}">
        <p14:creationId xmlns:p14="http://schemas.microsoft.com/office/powerpoint/2010/main" val="5520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kern="1200" dirty="0" smtClean="0">
                <a:solidFill>
                  <a:schemeClr val="tx1"/>
                </a:solidFill>
                <a:effectLst/>
                <a:latin typeface="+mn-lt"/>
                <a:ea typeface="+mn-ea"/>
                <a:cs typeface="+mn-cs"/>
              </a:rPr>
              <a:t>Asthma is typically diagnosed through a combination of medical history, physical examination, and lung function tests</a:t>
            </a:r>
            <a:r>
              <a:rPr lang="en-US" sz="1200" kern="1200" baseline="0" dirty="0" smtClean="0">
                <a:solidFill>
                  <a:schemeClr val="tx1"/>
                </a:solidFill>
                <a:effectLst/>
                <a:latin typeface="+mn-lt"/>
                <a:ea typeface="+mn-ea"/>
                <a:cs typeface="+mn-cs"/>
              </a:rPr>
              <a:t> (National Heart, Lung, and Blood Institute, 2022).</a:t>
            </a:r>
            <a:r>
              <a:rPr lang="en-US" sz="1200" kern="1200" dirty="0" smtClean="0">
                <a:solidFill>
                  <a:schemeClr val="tx1"/>
                </a:solidFill>
                <a:effectLst/>
                <a:latin typeface="+mn-lt"/>
                <a:ea typeface="+mn-ea"/>
                <a:cs typeface="+mn-cs"/>
              </a:rPr>
              <a:t> </a:t>
            </a:r>
          </a:p>
          <a:p>
            <a:pPr marL="171450" indent="-171450">
              <a:buFont typeface="Arial" pitchFamily="34" charset="0"/>
              <a:buChar char="•"/>
            </a:pPr>
            <a:r>
              <a:rPr lang="en-US" sz="1200" kern="1200" dirty="0" smtClean="0">
                <a:solidFill>
                  <a:schemeClr val="tx1"/>
                </a:solidFill>
                <a:effectLst/>
                <a:latin typeface="+mn-lt"/>
                <a:ea typeface="+mn-ea"/>
                <a:cs typeface="+mn-cs"/>
              </a:rPr>
              <a:t>The clinician will ask about the body systems</a:t>
            </a:r>
            <a:r>
              <a:rPr lang="en-US" sz="1200" kern="1200" baseline="0" dirty="0" smtClean="0">
                <a:solidFill>
                  <a:schemeClr val="tx1"/>
                </a:solidFill>
                <a:effectLst/>
                <a:latin typeface="+mn-lt"/>
                <a:ea typeface="+mn-ea"/>
                <a:cs typeface="+mn-cs"/>
              </a:rPr>
              <a:t> and the presence of symptoms</a:t>
            </a:r>
            <a:r>
              <a:rPr lang="en-US" sz="1200" kern="1200" dirty="0" smtClean="0">
                <a:solidFill>
                  <a:schemeClr val="tx1"/>
                </a:solidFill>
                <a:effectLst/>
                <a:latin typeface="+mn-lt"/>
                <a:ea typeface="+mn-ea"/>
                <a:cs typeface="+mn-cs"/>
              </a:rPr>
              <a:t> such as wheezing, shortness of breath, and coughing.</a:t>
            </a:r>
          </a:p>
          <a:p>
            <a:pPr marL="171450" indent="-171450">
              <a:buFont typeface="Arial" pitchFamily="34" charset="0"/>
              <a:buChar char="•"/>
            </a:pPr>
            <a:r>
              <a:rPr lang="en-US" sz="1200" kern="1200" dirty="0" smtClean="0">
                <a:solidFill>
                  <a:schemeClr val="tx1"/>
                </a:solidFill>
                <a:effectLst/>
                <a:latin typeface="+mn-lt"/>
                <a:ea typeface="+mn-ea"/>
                <a:cs typeface="+mn-cs"/>
              </a:rPr>
              <a:t>Also, the clinician will ask about the patient’s medical history and any family history of asthma or allergies. </a:t>
            </a:r>
          </a:p>
          <a:p>
            <a:pPr marL="171450" indent="-171450">
              <a:buFont typeface="Arial" pitchFamily="34" charset="0"/>
              <a:buChar char="•"/>
            </a:pPr>
            <a:r>
              <a:rPr lang="en-US" sz="1200" kern="1200" dirty="0" smtClean="0">
                <a:solidFill>
                  <a:schemeClr val="tx1"/>
                </a:solidFill>
                <a:effectLst/>
                <a:latin typeface="+mn-lt"/>
                <a:ea typeface="+mn-ea"/>
                <a:cs typeface="+mn-cs"/>
              </a:rPr>
              <a:t>A thorough</a:t>
            </a:r>
            <a:r>
              <a:rPr lang="en-US" sz="1200" kern="1200" baseline="0" dirty="0" smtClean="0">
                <a:solidFill>
                  <a:schemeClr val="tx1"/>
                </a:solidFill>
                <a:effectLst/>
                <a:latin typeface="+mn-lt"/>
                <a:ea typeface="+mn-ea"/>
                <a:cs typeface="+mn-cs"/>
              </a:rPr>
              <a:t> physical examination is then conducted to gather objective data about the patient’s presentation. A</a:t>
            </a:r>
            <a:r>
              <a:rPr lang="en-US" sz="1200" kern="1200" dirty="0" smtClean="0">
                <a:solidFill>
                  <a:schemeClr val="tx1"/>
                </a:solidFill>
                <a:effectLst/>
                <a:latin typeface="+mn-lt"/>
                <a:ea typeface="+mn-ea"/>
                <a:cs typeface="+mn-cs"/>
              </a:rPr>
              <a:t> stethoscope will be used to listen for abnormal sounds in the patient’s lungs. An expiratory wheeze or</a:t>
            </a:r>
            <a:r>
              <a:rPr lang="en-US" sz="1200" kern="1200" baseline="0" dirty="0" smtClean="0">
                <a:solidFill>
                  <a:schemeClr val="tx1"/>
                </a:solidFill>
                <a:effectLst/>
                <a:latin typeface="+mn-lt"/>
                <a:ea typeface="+mn-ea"/>
                <a:cs typeface="+mn-cs"/>
              </a:rPr>
              <a:t> whistling sound is typical (Jameson et al., 2022). </a:t>
            </a:r>
          </a:p>
          <a:p>
            <a:pPr marL="171450" indent="-171450">
              <a:buFont typeface="Arial" pitchFamily="34" charset="0"/>
              <a:buChar cha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third component in the diagnosis of asthma is lung</a:t>
            </a:r>
            <a:r>
              <a:rPr lang="en-US" sz="1200" kern="1200" dirty="0" smtClean="0">
                <a:solidFill>
                  <a:schemeClr val="tx1"/>
                </a:solidFill>
                <a:effectLst/>
                <a:latin typeface="+mn-lt"/>
                <a:ea typeface="+mn-ea"/>
                <a:cs typeface="+mn-cs"/>
              </a:rPr>
              <a:t> function tests.</a:t>
            </a:r>
            <a:r>
              <a:rPr lang="en-US" sz="1200" kern="1200" baseline="0" dirty="0" smtClean="0">
                <a:solidFill>
                  <a:schemeClr val="tx1"/>
                </a:solidFill>
                <a:effectLst/>
                <a:latin typeface="+mn-lt"/>
                <a:ea typeface="+mn-ea"/>
                <a:cs typeface="+mn-cs"/>
              </a:rPr>
              <a:t> These include </a:t>
            </a:r>
            <a:r>
              <a:rPr lang="en-US" sz="1200" kern="1200" dirty="0" smtClean="0">
                <a:solidFill>
                  <a:schemeClr val="tx1"/>
                </a:solidFill>
                <a:effectLst/>
                <a:latin typeface="+mn-lt"/>
                <a:ea typeface="+mn-ea"/>
                <a:cs typeface="+mn-cs"/>
              </a:rPr>
              <a:t>peak flow measurement and spirometry</a:t>
            </a:r>
            <a:r>
              <a:rPr lang="en-US" sz="1200" kern="1200" baseline="0" dirty="0" smtClean="0">
                <a:solidFill>
                  <a:schemeClr val="tx1"/>
                </a:solidFill>
                <a:effectLst/>
                <a:latin typeface="+mn-lt"/>
                <a:ea typeface="+mn-ea"/>
                <a:cs typeface="+mn-cs"/>
              </a:rPr>
              <a:t> (National Heart, Lung, and Blood Institute, 2022). These </a:t>
            </a:r>
            <a:r>
              <a:rPr lang="en-US" sz="1200" kern="1200" dirty="0" smtClean="0">
                <a:solidFill>
                  <a:schemeClr val="tx1"/>
                </a:solidFill>
                <a:effectLst/>
                <a:latin typeface="+mn-lt"/>
                <a:ea typeface="+mn-ea"/>
                <a:cs typeface="+mn-cs"/>
              </a:rPr>
              <a:t>help assess how well the patient’s lungs are working. </a:t>
            </a:r>
          </a:p>
          <a:p>
            <a:pPr marL="171450" indent="-171450">
              <a:buFont typeface="Arial" pitchFamily="34" charset="0"/>
              <a:buChar char="•"/>
            </a:pPr>
            <a:r>
              <a:rPr lang="en-US" sz="1200" kern="1200" dirty="0" smtClean="0">
                <a:solidFill>
                  <a:schemeClr val="tx1"/>
                </a:solidFill>
                <a:effectLst/>
                <a:latin typeface="+mn-lt"/>
                <a:ea typeface="+mn-ea"/>
                <a:cs typeface="+mn-cs"/>
              </a:rPr>
              <a:t>The peak flow measurement test helps measure the amount of air the</a:t>
            </a:r>
            <a:r>
              <a:rPr lang="en-US" sz="1200" kern="1200" baseline="0" dirty="0" smtClean="0">
                <a:solidFill>
                  <a:schemeClr val="tx1"/>
                </a:solidFill>
                <a:effectLst/>
                <a:latin typeface="+mn-lt"/>
                <a:ea typeface="+mn-ea"/>
                <a:cs typeface="+mn-cs"/>
              </a:rPr>
              <a:t> patient</a:t>
            </a:r>
            <a:r>
              <a:rPr lang="en-US" sz="1200" kern="1200" dirty="0" smtClean="0">
                <a:solidFill>
                  <a:schemeClr val="tx1"/>
                </a:solidFill>
                <a:effectLst/>
                <a:latin typeface="+mn-lt"/>
                <a:ea typeface="+mn-ea"/>
                <a:cs typeface="+mn-cs"/>
              </a:rPr>
              <a:t> can exhale forcefully and how fast</a:t>
            </a:r>
            <a:r>
              <a:rPr lang="en-US" sz="1200" kern="1200" baseline="0" dirty="0" smtClean="0">
                <a:solidFill>
                  <a:schemeClr val="tx1"/>
                </a:solidFill>
                <a:effectLst/>
                <a:latin typeface="+mn-lt"/>
                <a:ea typeface="+mn-ea"/>
                <a:cs typeface="+mn-cs"/>
              </a:rPr>
              <a:t> they</a:t>
            </a:r>
            <a:r>
              <a:rPr lang="en-US" sz="1200" kern="1200" dirty="0" smtClean="0">
                <a:solidFill>
                  <a:schemeClr val="tx1"/>
                </a:solidFill>
                <a:effectLst/>
                <a:latin typeface="+mn-lt"/>
                <a:ea typeface="+mn-ea"/>
                <a:cs typeface="+mn-cs"/>
              </a:rPr>
              <a:t> can do it</a:t>
            </a:r>
            <a:r>
              <a:rPr lang="en-US" sz="1200" kern="1200" baseline="0" dirty="0" smtClean="0">
                <a:solidFill>
                  <a:schemeClr val="tx1"/>
                </a:solidFill>
                <a:effectLst/>
                <a:latin typeface="+mn-lt"/>
                <a:ea typeface="+mn-ea"/>
                <a:cs typeface="+mn-cs"/>
              </a:rPr>
              <a:t> (Mayo Clinic, 2022). </a:t>
            </a:r>
            <a:endParaRPr lang="en-US" sz="1200" kern="1200" dirty="0" smtClean="0">
              <a:solidFill>
                <a:schemeClr val="tx1"/>
              </a:solidFill>
              <a:effectLst/>
              <a:latin typeface="+mn-lt"/>
              <a:ea typeface="+mn-ea"/>
              <a:cs typeface="+mn-cs"/>
            </a:endParaRPr>
          </a:p>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4</a:t>
            </a:fld>
            <a:endParaRPr lang="en-US"/>
          </a:p>
        </p:txBody>
      </p:sp>
    </p:spTree>
    <p:extLst>
      <p:ext uri="{BB962C8B-B14F-4D97-AF65-F5344CB8AC3E}">
        <p14:creationId xmlns:p14="http://schemas.microsoft.com/office/powerpoint/2010/main" val="340851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In some cases, the clinician might also recommend additional tests, such as allergy tests or chest X-rays.</a:t>
            </a:r>
            <a:r>
              <a:rPr lang="en-US" sz="1200" kern="1200" baseline="0" dirty="0" smtClean="0">
                <a:solidFill>
                  <a:schemeClr val="tx1"/>
                </a:solidFill>
                <a:effectLst/>
                <a:latin typeface="+mn-lt"/>
                <a:ea typeface="+mn-ea"/>
                <a:cs typeface="+mn-cs"/>
              </a:rPr>
              <a:t> This is</a:t>
            </a:r>
            <a:r>
              <a:rPr lang="en-US" sz="1200" kern="1200" dirty="0" smtClean="0">
                <a:solidFill>
                  <a:schemeClr val="tx1"/>
                </a:solidFill>
                <a:effectLst/>
                <a:latin typeface="+mn-lt"/>
                <a:ea typeface="+mn-ea"/>
                <a:cs typeface="+mn-cs"/>
              </a:rPr>
              <a:t> to rule out other possible causes of the patient’s symptoms.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PEF tests gauge an individual's maximum effort blow-out speed. It can be done during spirometry.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These examinations assess the response of your respiratory system to inhaled particles.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A chest X-ray will rule out any other obvious respiratory</a:t>
            </a:r>
            <a:r>
              <a:rPr lang="en-US" baseline="0" dirty="0" smtClean="0"/>
              <a:t> cause. It will also reveal the typical lung changes in asthma.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Allergy tests on the skin or blood will reveal whether one is allergic to specific substances or not (National Heart, Lung, and Blood Institute, 2022). </a:t>
            </a:r>
          </a:p>
        </p:txBody>
      </p:sp>
      <p:sp>
        <p:nvSpPr>
          <p:cNvPr id="4" name="Slide Number Placeholder 3"/>
          <p:cNvSpPr>
            <a:spLocks noGrp="1"/>
          </p:cNvSpPr>
          <p:nvPr>
            <p:ph type="sldNum" sz="quarter" idx="10"/>
          </p:nvPr>
        </p:nvSpPr>
        <p:spPr/>
        <p:txBody>
          <a:bodyPr/>
          <a:lstStyle/>
          <a:p>
            <a:fld id="{8BC92E27-E3B7-48C6-9BB4-F4E8C2B02F4E}" type="slidenum">
              <a:rPr lang="en-US" smtClean="0"/>
              <a:t>5</a:t>
            </a:fld>
            <a:endParaRPr lang="en-US"/>
          </a:p>
        </p:txBody>
      </p:sp>
    </p:spTree>
    <p:extLst>
      <p:ext uri="{BB962C8B-B14F-4D97-AF65-F5344CB8AC3E}">
        <p14:creationId xmlns:p14="http://schemas.microsoft.com/office/powerpoint/2010/main" val="561919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a:t>
            </a:r>
            <a:r>
              <a:rPr lang="en-US" baseline="0" dirty="0" smtClean="0"/>
              <a:t> evidence-based </a:t>
            </a:r>
            <a:r>
              <a:rPr lang="en-US" dirty="0" smtClean="0"/>
              <a:t>treatment options available for those with asthma include bronchodilators, corticosteroids, and long-acting</a:t>
            </a:r>
            <a:r>
              <a:rPr lang="en-US" baseline="0" dirty="0" smtClean="0"/>
              <a:t> beta agonists or LABA (Rosenthal &amp; Burchum, 2020). </a:t>
            </a:r>
          </a:p>
          <a:p>
            <a:pPr marL="171450" indent="-171450">
              <a:buFont typeface="Arial" pitchFamily="34" charset="0"/>
              <a:buChar char="•"/>
            </a:pPr>
            <a:r>
              <a:rPr lang="en-US" baseline="0" dirty="0" smtClean="0"/>
              <a:t>The i</a:t>
            </a:r>
            <a:r>
              <a:rPr lang="en-US" dirty="0" smtClean="0"/>
              <a:t>nhaled bronchodilator is usually a short-acting beta agonist (SABA) such as albuterol (Ventolin). It helps with a quick relief by relaxing the smooth muscles around the airways. </a:t>
            </a:r>
          </a:p>
          <a:p>
            <a:pPr marL="171450" indent="-171450">
              <a:buFont typeface="Arial" pitchFamily="34" charset="0"/>
              <a:buChar char="•"/>
            </a:pPr>
            <a:r>
              <a:rPr lang="en-US" dirty="0" smtClean="0"/>
              <a:t>Inhaled corticosteroids such as prednisone (Medrol) are for daily use to help reduce airway inflammation. </a:t>
            </a:r>
          </a:p>
          <a:p>
            <a:pPr marL="171450" indent="-171450">
              <a:buFont typeface="Arial" pitchFamily="34" charset="0"/>
              <a:buChar char="•"/>
            </a:pPr>
            <a:r>
              <a:rPr lang="en-US" dirty="0" smtClean="0"/>
              <a:t>Long-acting beta agonist</a:t>
            </a:r>
            <a:r>
              <a:rPr lang="en-US" baseline="0" dirty="0" smtClean="0"/>
              <a:t> (LABA) </a:t>
            </a:r>
            <a:r>
              <a:rPr lang="en-US" dirty="0" smtClean="0"/>
              <a:t>bronchodilators</a:t>
            </a:r>
            <a:r>
              <a:rPr lang="en-US" baseline="0" dirty="0" smtClean="0"/>
              <a:t> are </a:t>
            </a:r>
            <a:r>
              <a:rPr lang="en-US" dirty="0" smtClean="0"/>
              <a:t>used alongside corticosteroids for long term control of asthma. </a:t>
            </a:r>
          </a:p>
          <a:p>
            <a:pPr marL="171450" indent="-171450">
              <a:buFont typeface="Arial" pitchFamily="34" charset="0"/>
              <a:buChar char="•"/>
            </a:pPr>
            <a:r>
              <a:rPr lang="en-US" dirty="0" smtClean="0"/>
              <a:t>Lastly, a combination inhaler containing</a:t>
            </a:r>
            <a:r>
              <a:rPr lang="en-US" baseline="0" dirty="0" smtClean="0"/>
              <a:t> a</a:t>
            </a:r>
            <a:r>
              <a:rPr lang="en-US" dirty="0" smtClean="0"/>
              <a:t> corticosteroid and a long-acting bronchodilator</a:t>
            </a:r>
            <a:r>
              <a:rPr lang="en-US" baseline="0" dirty="0" smtClean="0"/>
              <a:t> would</a:t>
            </a:r>
            <a:r>
              <a:rPr lang="en-US" dirty="0" smtClean="0"/>
              <a:t> provide both anti-inflammatory and bronchodilator effects</a:t>
            </a:r>
            <a:r>
              <a:rPr lang="en-US" baseline="0" dirty="0" smtClean="0"/>
              <a:t> for long-term control (Rosenthal &amp; Burchum, 2020). </a:t>
            </a: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6</a:t>
            </a:fld>
            <a:endParaRPr lang="en-US"/>
          </a:p>
        </p:txBody>
      </p:sp>
    </p:spTree>
    <p:extLst>
      <p:ext uri="{BB962C8B-B14F-4D97-AF65-F5344CB8AC3E}">
        <p14:creationId xmlns:p14="http://schemas.microsoft.com/office/powerpoint/2010/main" val="3928870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 prognosis for asthma varies depending on the factors such as the severity of the condition, effectiveness of treatment, and lifestyle choices. </a:t>
            </a:r>
          </a:p>
          <a:p>
            <a:pPr marL="171450" indent="-171450">
              <a:buFont typeface="Arial" pitchFamily="34" charset="0"/>
              <a:buChar char="•"/>
            </a:pPr>
            <a:r>
              <a:rPr lang="en-US" dirty="0" smtClean="0"/>
              <a:t>In</a:t>
            </a:r>
            <a:r>
              <a:rPr lang="en-US" baseline="0" dirty="0" smtClean="0"/>
              <a:t> the m</a:t>
            </a:r>
            <a:r>
              <a:rPr lang="en-US" dirty="0" smtClean="0"/>
              <a:t>ajority of asthma cases, symptoms can be controlled with medication and lifestyle adjustments. </a:t>
            </a:r>
          </a:p>
          <a:p>
            <a:pPr marL="171450" indent="-171450">
              <a:buFont typeface="Arial" pitchFamily="34" charset="0"/>
              <a:buChar char="•"/>
            </a:pPr>
            <a:r>
              <a:rPr lang="en-US" dirty="0" smtClean="0"/>
              <a:t>Asthma is a chronic condition, and it cannot be completely cured but can be managed. </a:t>
            </a:r>
          </a:p>
          <a:p>
            <a:pPr marL="171450" indent="-171450">
              <a:buFont typeface="Arial" pitchFamily="34" charset="0"/>
              <a:buChar char="•"/>
            </a:pPr>
            <a:r>
              <a:rPr lang="en-US" dirty="0" smtClean="0"/>
              <a:t>Every individual's situation is unique, so it is best to discuss the prognosis with one’s primary care physician.</a:t>
            </a: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7</a:t>
            </a:fld>
            <a:endParaRPr lang="en-US"/>
          </a:p>
        </p:txBody>
      </p:sp>
    </p:spTree>
    <p:extLst>
      <p:ext uri="{BB962C8B-B14F-4D97-AF65-F5344CB8AC3E}">
        <p14:creationId xmlns:p14="http://schemas.microsoft.com/office/powerpoint/2010/main" val="3982847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The lungs and airways are the bodily systems that are impacted by asthma (hammer &amp; McPhee, 2018; Jameson et al., 2022). </a:t>
            </a:r>
          </a:p>
          <a:p>
            <a:pPr marL="171450" indent="-171450">
              <a:buFont typeface="Arial" pitchFamily="34" charset="0"/>
              <a:buChar char="•"/>
            </a:pPr>
            <a:r>
              <a:rPr lang="en-US" dirty="0" smtClean="0"/>
              <a:t>The tubes that transport air into and out of your lungs are called airways. </a:t>
            </a:r>
          </a:p>
          <a:p>
            <a:pPr marL="171450" indent="-171450">
              <a:buFont typeface="Arial" pitchFamily="34" charset="0"/>
              <a:buChar char="•"/>
            </a:pPr>
            <a:r>
              <a:rPr lang="en-US" dirty="0" smtClean="0"/>
              <a:t>The airways might occasionally become irritated and constricted if you have asthma. When you exhale, this makes it more difficult for air to leave your airways. </a:t>
            </a:r>
          </a:p>
          <a:p>
            <a:pPr marL="171450" indent="-171450">
              <a:buFont typeface="Arial" pitchFamily="34" charset="0"/>
              <a:buChar char="•"/>
            </a:pPr>
            <a:r>
              <a:rPr lang="en-US" dirty="0" smtClean="0"/>
              <a:t>Your lungs' internal airway walls may swell and become irritated. Furthermore, the mucous secreted by the membranes lining your airways may be excessive. An asthma attack is the outcome. </a:t>
            </a:r>
          </a:p>
          <a:p>
            <a:pPr marL="171450" indent="-171450">
              <a:buFont typeface="Arial" pitchFamily="34" charset="0"/>
              <a:buChar char="•"/>
            </a:pPr>
            <a:r>
              <a:rPr lang="en-US" dirty="0" smtClean="0"/>
              <a:t>Breathing becomes more difficult during the attack due to the constricted airways, which causes coughing and wheezing. Intercostal</a:t>
            </a:r>
            <a:r>
              <a:rPr lang="en-US" baseline="0" dirty="0" smtClean="0"/>
              <a:t> muscles may thus be used in an attempt to help with exhalation. </a:t>
            </a:r>
            <a:r>
              <a:rPr lang="en-US" dirty="0" smtClean="0"/>
              <a:t> </a:t>
            </a: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8</a:t>
            </a:fld>
            <a:endParaRPr lang="en-US"/>
          </a:p>
        </p:txBody>
      </p:sp>
    </p:spTree>
    <p:extLst>
      <p:ext uri="{BB962C8B-B14F-4D97-AF65-F5344CB8AC3E}">
        <p14:creationId xmlns:p14="http://schemas.microsoft.com/office/powerpoint/2010/main" val="3133855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kern="1200" dirty="0" smtClean="0">
                <a:solidFill>
                  <a:schemeClr val="tx1"/>
                </a:solidFill>
                <a:effectLst/>
                <a:latin typeface="+mn-lt"/>
                <a:ea typeface="+mn-ea"/>
                <a:cs typeface="+mn-cs"/>
              </a:rPr>
              <a:t>While having an asthma attack affects the body, it can also affect one emotionally. </a:t>
            </a:r>
          </a:p>
          <a:p>
            <a:pPr marL="171450" indent="-171450">
              <a:buFont typeface="Arial" pitchFamily="34" charset="0"/>
              <a:buChar char="•"/>
            </a:pPr>
            <a:r>
              <a:rPr lang="en-US" sz="1200" kern="1200" dirty="0" smtClean="0">
                <a:solidFill>
                  <a:schemeClr val="tx1"/>
                </a:solidFill>
                <a:effectLst/>
                <a:latin typeface="+mn-lt"/>
                <a:ea typeface="+mn-ea"/>
                <a:cs typeface="+mn-cs"/>
              </a:rPr>
              <a:t>The fear of having another attack could cause one to feel constantly anxious and afraid. Since the brain is involved, it may even precipitate</a:t>
            </a:r>
            <a:r>
              <a:rPr lang="en-US" sz="1200" kern="1200" baseline="0" dirty="0" smtClean="0">
                <a:solidFill>
                  <a:schemeClr val="tx1"/>
                </a:solidFill>
                <a:effectLst/>
                <a:latin typeface="+mn-lt"/>
                <a:ea typeface="+mn-ea"/>
                <a:cs typeface="+mn-cs"/>
              </a:rPr>
              <a:t> an attack.</a:t>
            </a:r>
          </a:p>
          <a:p>
            <a:pPr marL="171450" indent="-171450">
              <a:buFont typeface="Arial" pitchFamily="34" charset="0"/>
              <a:buChar char="•"/>
            </a:pPr>
            <a:r>
              <a:rPr lang="en-US" sz="1200" kern="1200" dirty="0" smtClean="0">
                <a:solidFill>
                  <a:schemeClr val="tx1"/>
                </a:solidFill>
                <a:effectLst/>
                <a:latin typeface="+mn-lt"/>
                <a:ea typeface="+mn-ea"/>
                <a:cs typeface="+mn-cs"/>
              </a:rPr>
              <a:t>Other people react in different ways and instead of fear, they might feel embarrassed, angry, confused, or even guilty.</a:t>
            </a:r>
          </a:p>
          <a:p>
            <a:pPr marL="171450" indent="-171450">
              <a:buFont typeface="Arial" pitchFamily="34" charset="0"/>
              <a:buChar char="•"/>
            </a:pPr>
            <a:r>
              <a:rPr lang="en-US" sz="1200" kern="1200" dirty="0" smtClean="0">
                <a:solidFill>
                  <a:schemeClr val="tx1"/>
                </a:solidFill>
                <a:effectLst/>
                <a:latin typeface="+mn-lt"/>
                <a:ea typeface="+mn-ea"/>
                <a:cs typeface="+mn-cs"/>
              </a:rPr>
              <a:t>The circulatory system and especially the heart is also affected as it has to adjust its pumping to deliver enough oxygen to the tissues. </a:t>
            </a:r>
          </a:p>
          <a:p>
            <a:pPr marL="171450" indent="-171450">
              <a:buFont typeface="Arial" pitchFamily="34" charset="0"/>
              <a:buChar char="•"/>
            </a:pPr>
            <a:r>
              <a:rPr lang="en-US" sz="1200" kern="1200" dirty="0" smtClean="0">
                <a:solidFill>
                  <a:schemeClr val="tx1"/>
                </a:solidFill>
                <a:effectLst/>
                <a:latin typeface="+mn-lt"/>
                <a:ea typeface="+mn-ea"/>
                <a:cs typeface="+mn-cs"/>
              </a:rPr>
              <a:t>The immune system is also involved in the inflammation by releasing histamine (Jameson et al., 2022). </a:t>
            </a:r>
          </a:p>
          <a:p>
            <a:pPr marL="171450" indent="-171450">
              <a:buFont typeface="Arial" pitchFamily="34" charset="0"/>
              <a:buChar char="•"/>
            </a:pPr>
            <a:r>
              <a:rPr lang="en-US" sz="1200" kern="1200" dirty="0" smtClean="0">
                <a:solidFill>
                  <a:schemeClr val="tx1"/>
                </a:solidFill>
                <a:effectLst/>
                <a:latin typeface="+mn-lt"/>
                <a:ea typeface="+mn-ea"/>
                <a:cs typeface="+mn-cs"/>
              </a:rPr>
              <a:t>What I have learned throughout this course is that while asthma may affect our lungs and airways, it can also affect our emotions as well.</a:t>
            </a:r>
            <a:r>
              <a:rPr lang="en-US" sz="1200" kern="1200" baseline="0" dirty="0" smtClean="0">
                <a:solidFill>
                  <a:schemeClr val="tx1"/>
                </a:solidFill>
                <a:effectLst/>
                <a:latin typeface="+mn-lt"/>
                <a:ea typeface="+mn-ea"/>
                <a:cs typeface="+mn-cs"/>
              </a:rPr>
              <a:t> Therefore, </a:t>
            </a:r>
            <a:r>
              <a:rPr lang="en-US" sz="1200" kern="1200" dirty="0" smtClean="0">
                <a:solidFill>
                  <a:schemeClr val="tx1"/>
                </a:solidFill>
                <a:effectLst/>
                <a:latin typeface="+mn-lt"/>
                <a:ea typeface="+mn-ea"/>
                <a:cs typeface="+mn-cs"/>
              </a:rPr>
              <a:t>knowing the signs and when to seek medical advice is the best way to know if one has asthma.</a:t>
            </a:r>
          </a:p>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9</a:t>
            </a:fld>
            <a:endParaRPr lang="en-US"/>
          </a:p>
        </p:txBody>
      </p:sp>
    </p:spTree>
    <p:extLst>
      <p:ext uri="{BB962C8B-B14F-4D97-AF65-F5344CB8AC3E}">
        <p14:creationId xmlns:p14="http://schemas.microsoft.com/office/powerpoint/2010/main" val="1899587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Some interesting facts that I have learned were</a:t>
            </a:r>
            <a:r>
              <a:rPr lang="en-US" sz="1200" kern="1200" baseline="0" dirty="0" smtClean="0">
                <a:solidFill>
                  <a:schemeClr val="tx1"/>
                </a:solidFill>
                <a:effectLst/>
                <a:latin typeface="+mn-lt"/>
                <a:ea typeface="+mn-ea"/>
                <a:cs typeface="+mn-cs"/>
              </a:rPr>
              <a:t> that</a:t>
            </a:r>
            <a:r>
              <a:rPr lang="en-US" sz="1200" kern="1200" dirty="0" smtClean="0">
                <a:solidFill>
                  <a:schemeClr val="tx1"/>
                </a:solidFill>
                <a:effectLst/>
                <a:latin typeface="+mn-lt"/>
                <a:ea typeface="+mn-ea"/>
                <a:cs typeface="+mn-cs"/>
              </a:rPr>
              <a:t> changes of aging in the lungs can also make asthma worse.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Also, asthma is more common in female adults then male adults.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epidemiological statistics show that currently,</a:t>
            </a:r>
            <a:r>
              <a:rPr lang="en-US" sz="1200" kern="1200" dirty="0" smtClean="0">
                <a:solidFill>
                  <a:schemeClr val="tx1"/>
                </a:solidFill>
                <a:effectLst/>
                <a:latin typeface="+mn-lt"/>
                <a:ea typeface="+mn-ea"/>
                <a:cs typeface="+mn-cs"/>
              </a:rPr>
              <a:t> 9.7% of female adults have asthma compared to males</a:t>
            </a:r>
            <a:r>
              <a:rPr lang="en-US" sz="1200" kern="1200" baseline="0" dirty="0" smtClean="0">
                <a:solidFill>
                  <a:schemeClr val="tx1"/>
                </a:solidFill>
                <a:effectLst/>
                <a:latin typeface="+mn-lt"/>
                <a:ea typeface="+mn-ea"/>
                <a:cs typeface="+mn-cs"/>
              </a:rPr>
              <a:t> who come in second at </a:t>
            </a:r>
            <a:r>
              <a:rPr lang="en-US" sz="1200" kern="1200" dirty="0" smtClean="0">
                <a:solidFill>
                  <a:schemeClr val="tx1"/>
                </a:solidFill>
                <a:effectLst/>
                <a:latin typeface="+mn-lt"/>
                <a:ea typeface="+mn-ea"/>
                <a:cs typeface="+mn-cs"/>
              </a:rPr>
              <a:t>6.2%</a:t>
            </a:r>
            <a:r>
              <a:rPr lang="en-US" sz="1200" kern="1200" baseline="0" dirty="0" smtClean="0">
                <a:solidFill>
                  <a:schemeClr val="tx1"/>
                </a:solidFill>
                <a:effectLst/>
                <a:latin typeface="+mn-lt"/>
                <a:ea typeface="+mn-ea"/>
                <a:cs typeface="+mn-cs"/>
              </a:rPr>
              <a:t> (Jameson et al., 2022).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effectLst/>
                <a:latin typeface="+mn-lt"/>
                <a:ea typeface="+mn-ea"/>
                <a:cs typeface="+mn-cs"/>
              </a:rPr>
              <a:t>It is also possible for asthma to develop in childhood or in adulthood (Cleveland Clinic, 2022).</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Asthma with an adult onset begins after the age of 18. </a:t>
            </a:r>
          </a:p>
          <a:p>
            <a:pPr marL="171450" lvl="0" indent="-171450">
              <a:buFont typeface="Arial" pitchFamily="34" charset="0"/>
              <a:buChar char="•"/>
            </a:pPr>
            <a:r>
              <a:rPr lang="en-US" sz="1200" kern="1200" dirty="0" smtClean="0">
                <a:solidFill>
                  <a:schemeClr val="tx1"/>
                </a:solidFill>
                <a:effectLst/>
                <a:latin typeface="+mn-lt"/>
                <a:ea typeface="+mn-ea"/>
                <a:cs typeface="+mn-cs"/>
              </a:rPr>
              <a:t>Childhood asthma, also known as asthma with a pediatric beginning, is a form of asthma that can affect newborns and toddlers and typically starts before the age of five. Asthma may outgrow children. </a:t>
            </a:r>
          </a:p>
          <a:p>
            <a:pPr marL="171450" lvl="0" indent="-171450">
              <a:buFont typeface="Arial" pitchFamily="34" charset="0"/>
              <a:buChar char="•"/>
            </a:pPr>
            <a:r>
              <a:rPr lang="en-US" sz="1200" kern="1200" dirty="0" smtClean="0">
                <a:solidFill>
                  <a:schemeClr val="tx1"/>
                </a:solidFill>
                <a:effectLst/>
                <a:latin typeface="+mn-lt"/>
                <a:ea typeface="+mn-ea"/>
                <a:cs typeface="+mn-cs"/>
              </a:rPr>
              <a:t>Asthma-COPD overlap syndrome, or ACOS, is another type of asthma, as are asthma brought on by exercise, occupational asthma, and asthma.</a:t>
            </a:r>
          </a:p>
          <a:p>
            <a:pPr marL="171450" lvl="0" indent="-171450">
              <a:buFont typeface="Arial" pitchFamily="34" charset="0"/>
              <a:buChar char="•"/>
            </a:pPr>
            <a:r>
              <a:rPr lang="en-US" sz="1200" kern="1200" dirty="0" smtClean="0">
                <a:solidFill>
                  <a:schemeClr val="tx1"/>
                </a:solidFill>
                <a:effectLst/>
                <a:latin typeface="+mn-lt"/>
                <a:ea typeface="+mn-ea"/>
                <a:cs typeface="+mn-cs"/>
              </a:rPr>
              <a:t>Exercise-induced bronchospasm, another name for exercise-induced asthma, is a form of asthma that is brought on by physical activity.</a:t>
            </a:r>
          </a:p>
          <a:p>
            <a:pPr marL="171450" lvl="0" indent="-171450">
              <a:buFont typeface="Arial" pitchFamily="34" charset="0"/>
              <a:buChar char="•"/>
            </a:pPr>
            <a:r>
              <a:rPr lang="en-US" sz="1200" kern="1200" dirty="0" smtClean="0">
                <a:solidFill>
                  <a:schemeClr val="tx1"/>
                </a:solidFill>
                <a:effectLst/>
                <a:latin typeface="+mn-lt"/>
                <a:ea typeface="+mn-ea"/>
                <a:cs typeface="+mn-cs"/>
              </a:rPr>
              <a:t>Asthma that affects persons who work with irritating substances is known as occupational asthma.</a:t>
            </a:r>
            <a:r>
              <a:rPr lang="en-US" sz="1200" kern="1200" baseline="0" dirty="0" smtClean="0">
                <a:solidFill>
                  <a:schemeClr val="tx1"/>
                </a:solidFill>
                <a:effectLst/>
                <a:latin typeface="+mn-lt"/>
                <a:ea typeface="+mn-ea"/>
                <a:cs typeface="+mn-cs"/>
              </a:rPr>
              <a:t> </a:t>
            </a:r>
          </a:p>
          <a:p>
            <a:pPr marL="171450" lvl="0" indent="-171450">
              <a:buFont typeface="Arial" pitchFamily="34" charset="0"/>
              <a:buChar char="•"/>
            </a:pPr>
            <a:r>
              <a:rPr lang="en-US" sz="1200" kern="1200" dirty="0" smtClean="0">
                <a:solidFill>
                  <a:schemeClr val="tx1"/>
                </a:solidFill>
                <a:effectLst/>
                <a:latin typeface="+mn-lt"/>
                <a:ea typeface="+mn-ea"/>
                <a:cs typeface="+mn-cs"/>
              </a:rPr>
              <a:t>When you have both asthma and chronic obstructive pulmonary disease (COPD), you have asthma-COPD overlap syndrome (ACOS). Breathing becomes difficult with both conditions.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dirty="0" smtClean="0">
              <a:solidFill>
                <a:schemeClr val="tx1"/>
              </a:solidFill>
              <a:effectLst/>
              <a:latin typeface="+mn-lt"/>
              <a:ea typeface="+mn-ea"/>
              <a:cs typeface="+mn-cs"/>
            </a:endParaRPr>
          </a:p>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BC92E27-E3B7-48C6-9BB4-F4E8C2B02F4E}" type="slidenum">
              <a:rPr lang="en-US" smtClean="0"/>
              <a:t>10</a:t>
            </a:fld>
            <a:endParaRPr lang="en-US"/>
          </a:p>
        </p:txBody>
      </p:sp>
    </p:spTree>
    <p:extLst>
      <p:ext uri="{BB962C8B-B14F-4D97-AF65-F5344CB8AC3E}">
        <p14:creationId xmlns:p14="http://schemas.microsoft.com/office/powerpoint/2010/main" val="15895151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1670" y="1808226"/>
            <a:ext cx="6566315" cy="1383822"/>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01670" y="3182571"/>
            <a:ext cx="6566315" cy="610819"/>
          </a:xfrm>
        </p:spPr>
        <p:txBody>
          <a:bodyPr>
            <a:normAutofit/>
          </a:bodyPr>
          <a:lstStyle>
            <a:lvl1pPr marL="0" indent="0" algn="l">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23-Aug-23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23-Aug-23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23-Aug-23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23-Aug-23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3509604" y="4003888"/>
            <a:ext cx="1253806" cy="451370"/>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8246070" cy="891995"/>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6" y="1350111"/>
            <a:ext cx="8246070" cy="3359504"/>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23-Aug-23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5955495" cy="572644"/>
          </a:xfrm>
        </p:spPr>
        <p:txBody>
          <a:bodyPr>
            <a:normAutofit/>
          </a:bodyPr>
          <a:lstStyle>
            <a:lvl1pPr algn="l">
              <a:defRPr sz="3600">
                <a:solidFill>
                  <a:srgbClr val="0095F0"/>
                </a:solidFill>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198559"/>
            <a:ext cx="595549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23-Aug-23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23-Aug-23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23-Aug-23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8246071" cy="763525"/>
          </a:xfrm>
        </p:spPr>
        <p:txBody>
          <a:bodyPr>
            <a:normAutofit/>
          </a:bodyPr>
          <a:lstStyle>
            <a:lvl1pPr algn="l">
              <a:defRPr sz="3600" baseline="0">
                <a:solidFill>
                  <a:schemeClr val="bg1"/>
                </a:solidFill>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6879" y="1502815"/>
            <a:ext cx="4040188" cy="479822"/>
          </a:xfrm>
        </p:spPr>
        <p:txBody>
          <a:bodyPr anchor="b"/>
          <a:lstStyle>
            <a:lvl1pPr marL="0" indent="0" algn="ctr">
              <a:buNone/>
              <a:defRPr sz="2400" b="1">
                <a:solidFill>
                  <a:srgbClr val="0095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536879" y="1934335"/>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572000" y="1502815"/>
            <a:ext cx="4041775" cy="479822"/>
          </a:xfrm>
        </p:spPr>
        <p:txBody>
          <a:bodyPr anchor="b"/>
          <a:lstStyle>
            <a:lvl1pPr marL="0" indent="0" algn="ctr">
              <a:buNone/>
              <a:defRPr sz="2400" b="1">
                <a:solidFill>
                  <a:srgbClr val="0095F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572000" y="1934335"/>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23-Aug-23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23-Aug-23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23-Aug-23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23-Aug-23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23-Aug-23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yoclinic.org/diseases-conditions/asthma/symptoms-causes/syc-20369653" TargetMode="External"/><Relationship Id="rId2" Type="http://schemas.openxmlformats.org/officeDocument/2006/relationships/hyperlink" Target="https://my.clevelandclinic.org/health/diseases/6424-asthma" TargetMode="External"/><Relationship Id="rId1" Type="http://schemas.openxmlformats.org/officeDocument/2006/relationships/slideLayout" Target="../slideLayouts/slideLayout3.xml"/><Relationship Id="rId4" Type="http://schemas.openxmlformats.org/officeDocument/2006/relationships/hyperlink" Target="https://www.nhlbi.nih.gov/health/asthm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965" y="1808225"/>
            <a:ext cx="5497380" cy="1374345"/>
          </a:xfrm>
        </p:spPr>
        <p:txBody>
          <a:bodyPr>
            <a:normAutofit/>
          </a:bodyPr>
          <a:lstStyle/>
          <a:p>
            <a:r>
              <a:rPr lang="en-US" sz="2800" dirty="0" smtClean="0"/>
              <a:t>Impact of Asthma: Understanding the Disease, Its Causes, Treatments, &amp; Management</a:t>
            </a:r>
            <a:endParaRPr lang="en-US" sz="2800" dirty="0"/>
          </a:p>
        </p:txBody>
      </p:sp>
      <p:sp>
        <p:nvSpPr>
          <p:cNvPr id="3" name="Subtitle 2"/>
          <p:cNvSpPr>
            <a:spLocks noGrp="1"/>
          </p:cNvSpPr>
          <p:nvPr>
            <p:ph type="subTitle" idx="1"/>
          </p:nvPr>
        </p:nvSpPr>
        <p:spPr>
          <a:xfrm>
            <a:off x="448965" y="3335274"/>
            <a:ext cx="5497380" cy="305411"/>
          </a:xfrm>
        </p:spPr>
        <p:txBody>
          <a:bodyPr>
            <a:normAutofit fontScale="55000" lnSpcReduction="20000"/>
          </a:bodyPr>
          <a:lstStyle/>
          <a:p>
            <a:r>
              <a:rPr lang="en-US" dirty="0" smtClean="0">
                <a:solidFill>
                  <a:schemeClr val="bg1"/>
                </a:solidFill>
              </a:rPr>
              <a:t>Presenter:			Date:</a:t>
            </a:r>
            <a:endParaRPr lang="en-US" dirty="0">
              <a:solidFill>
                <a:schemeClr val="bg1"/>
              </a:solidFill>
            </a:endParaRPr>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81175"/>
            <a:ext cx="5955495" cy="763525"/>
          </a:xfrm>
        </p:spPr>
        <p:txBody>
          <a:bodyPr>
            <a:noAutofit/>
          </a:bodyPr>
          <a:lstStyle/>
          <a:p>
            <a:pPr algn="ctr"/>
            <a:r>
              <a:rPr lang="en-US" sz="2800" dirty="0" smtClean="0"/>
              <a:t>Additional Information: Interesting Facts on Asthma</a:t>
            </a:r>
            <a:endParaRPr lang="en-US" sz="2800" dirty="0"/>
          </a:p>
        </p:txBody>
      </p:sp>
      <p:sp>
        <p:nvSpPr>
          <p:cNvPr id="3" name="Content Placeholder 2"/>
          <p:cNvSpPr>
            <a:spLocks noGrp="1"/>
          </p:cNvSpPr>
          <p:nvPr>
            <p:ph idx="1"/>
          </p:nvPr>
        </p:nvSpPr>
        <p:spPr/>
        <p:txBody>
          <a:bodyPr>
            <a:normAutofit fontScale="85000" lnSpcReduction="10000"/>
          </a:bodyPr>
          <a:lstStyle/>
          <a:p>
            <a:pPr>
              <a:lnSpc>
                <a:spcPct val="150000"/>
              </a:lnSpc>
            </a:pPr>
            <a:r>
              <a:rPr lang="en-US" dirty="0" smtClean="0"/>
              <a:t>Ageing changes in lungs</a:t>
            </a:r>
          </a:p>
          <a:p>
            <a:pPr>
              <a:lnSpc>
                <a:spcPct val="150000"/>
              </a:lnSpc>
            </a:pPr>
            <a:r>
              <a:rPr lang="en-US" dirty="0" smtClean="0"/>
              <a:t>Higher incidence in female gender: 9.7% (females) vs 6.2% (males)</a:t>
            </a:r>
          </a:p>
          <a:p>
            <a:pPr>
              <a:lnSpc>
                <a:spcPct val="150000"/>
              </a:lnSpc>
            </a:pPr>
            <a:r>
              <a:rPr lang="en-US" dirty="0" smtClean="0"/>
              <a:t>Pediatric-onset &amp; adult-onset</a:t>
            </a:r>
          </a:p>
          <a:p>
            <a:pPr>
              <a:lnSpc>
                <a:spcPct val="150000"/>
              </a:lnSpc>
            </a:pPr>
            <a:r>
              <a:rPr lang="en-US" dirty="0" smtClean="0"/>
              <a:t>Exercise-induced asthma, occupational asthma, and ACOS (</a:t>
            </a:r>
            <a:r>
              <a:rPr lang="en-US" dirty="0"/>
              <a:t>C</a:t>
            </a:r>
            <a:r>
              <a:rPr lang="en-US" dirty="0" smtClean="0"/>
              <a:t>leveland Clinic, 2022)</a:t>
            </a:r>
            <a:endParaRPr lang="en-US" dirty="0"/>
          </a:p>
        </p:txBody>
      </p:sp>
    </p:spTree>
    <p:extLst>
      <p:ext uri="{BB962C8B-B14F-4D97-AF65-F5344CB8AC3E}">
        <p14:creationId xmlns:p14="http://schemas.microsoft.com/office/powerpoint/2010/main" val="29847582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6719020" cy="458115"/>
          </a:xfrm>
        </p:spPr>
        <p:txBody>
          <a:bodyPr>
            <a:normAutofit fontScale="90000"/>
          </a:bodyPr>
          <a:lstStyle/>
          <a:p>
            <a:pPr algn="ctr"/>
            <a:r>
              <a:rPr lang="en-US" dirty="0" smtClean="0"/>
              <a:t>References </a:t>
            </a:r>
            <a:endParaRPr lang="en-US" dirty="0"/>
          </a:p>
        </p:txBody>
      </p:sp>
      <p:sp>
        <p:nvSpPr>
          <p:cNvPr id="3" name="Content Placeholder 2"/>
          <p:cNvSpPr>
            <a:spLocks noGrp="1"/>
          </p:cNvSpPr>
          <p:nvPr>
            <p:ph idx="1"/>
          </p:nvPr>
        </p:nvSpPr>
        <p:spPr>
          <a:xfrm>
            <a:off x="296260" y="586585"/>
            <a:ext cx="6871725" cy="4123035"/>
          </a:xfrm>
        </p:spPr>
        <p:txBody>
          <a:bodyPr>
            <a:normAutofit fontScale="62500" lnSpcReduction="20000"/>
          </a:bodyPr>
          <a:lstStyle/>
          <a:p>
            <a:r>
              <a:rPr lang="en-GB" dirty="0"/>
              <a:t>Cleveland Clinic (2022, January 19). </a:t>
            </a:r>
            <a:r>
              <a:rPr lang="fr-FR" i="1" dirty="0"/>
              <a:t>Asthma</a:t>
            </a:r>
            <a:r>
              <a:rPr lang="fr-FR" dirty="0"/>
              <a:t>. </a:t>
            </a:r>
            <a:r>
              <a:rPr lang="en-US" u="sng" dirty="0">
                <a:hlinkClick r:id="rId2"/>
              </a:rPr>
              <a:t>https://my.clevelandclinic.org/health/diseases/6424-asthma</a:t>
            </a:r>
            <a:r>
              <a:rPr lang="en-GB" dirty="0"/>
              <a:t>  </a:t>
            </a:r>
            <a:endParaRPr lang="en-US" dirty="0"/>
          </a:p>
          <a:p>
            <a:r>
              <a:rPr lang="en-GB" dirty="0"/>
              <a:t>Hammer, D.G., &amp; McPhee, S.J. (Eds). (2018). </a:t>
            </a:r>
            <a:r>
              <a:rPr lang="en-GB" i="1" dirty="0"/>
              <a:t>Pathophysiology of disease: An introduction to clinical medicine, 8</a:t>
            </a:r>
            <a:r>
              <a:rPr lang="en-GB" i="1" baseline="30000" dirty="0"/>
              <a:t>th</a:t>
            </a:r>
            <a:r>
              <a:rPr lang="en-GB" i="1" dirty="0"/>
              <a:t> ed</a:t>
            </a:r>
            <a:r>
              <a:rPr lang="en-GB" dirty="0"/>
              <a:t>. McGraw-Hill Education.</a:t>
            </a:r>
            <a:endParaRPr lang="en-US" dirty="0"/>
          </a:p>
          <a:p>
            <a:r>
              <a:rPr lang="en-GB" dirty="0"/>
              <a:t>Jameson, J.L., Fauci, A.S., Kasper, D.L., Hauser, S.L., Longo, D.L., &amp; Loscalzo, J. (Eds) (2022). </a:t>
            </a:r>
            <a:r>
              <a:rPr lang="en-GB" i="1" dirty="0"/>
              <a:t>Harrison’s principles of internal medicine, 21</a:t>
            </a:r>
            <a:r>
              <a:rPr lang="en-GB" i="1" baseline="30000" dirty="0"/>
              <a:t>st</a:t>
            </a:r>
            <a:r>
              <a:rPr lang="en-GB" i="1" dirty="0"/>
              <a:t> ed</a:t>
            </a:r>
            <a:r>
              <a:rPr lang="en-GB" dirty="0"/>
              <a:t>. McGraw-Hill Education.</a:t>
            </a:r>
            <a:endParaRPr lang="en-US" dirty="0"/>
          </a:p>
          <a:p>
            <a:r>
              <a:rPr lang="en-GB" dirty="0"/>
              <a:t>Mayo Clinic (2022, March, 05). </a:t>
            </a:r>
            <a:r>
              <a:rPr lang="en-GB" i="1" dirty="0"/>
              <a:t>Asthma: Overview</a:t>
            </a:r>
            <a:r>
              <a:rPr lang="en-GB" dirty="0"/>
              <a:t>. </a:t>
            </a:r>
            <a:r>
              <a:rPr lang="en-GB" u="sng" dirty="0">
                <a:hlinkClick r:id="rId3"/>
              </a:rPr>
              <a:t>https://</a:t>
            </a:r>
            <a:r>
              <a:rPr lang="en-GB" u="sng" dirty="0" err="1">
                <a:hlinkClick r:id="rId3"/>
              </a:rPr>
              <a:t>www.mayoclinic.org</a:t>
            </a:r>
            <a:r>
              <a:rPr lang="en-GB" u="sng" dirty="0">
                <a:hlinkClick r:id="rId3"/>
              </a:rPr>
              <a:t>/diseases-conditions/asthma/symptoms-causes/</a:t>
            </a:r>
            <a:r>
              <a:rPr lang="en-GB" u="sng" dirty="0" err="1">
                <a:hlinkClick r:id="rId3"/>
              </a:rPr>
              <a:t>syc</a:t>
            </a:r>
            <a:r>
              <a:rPr lang="en-GB" u="sng" dirty="0">
                <a:hlinkClick r:id="rId3"/>
              </a:rPr>
              <a:t>-20369653</a:t>
            </a:r>
            <a:r>
              <a:rPr lang="en-GB" dirty="0"/>
              <a:t>  </a:t>
            </a:r>
            <a:endParaRPr lang="en-US" dirty="0"/>
          </a:p>
          <a:p>
            <a:r>
              <a:rPr lang="en-US" dirty="0"/>
              <a:t>National Heart, Lung, and Blood Institute (2022, March 24). </a:t>
            </a:r>
            <a:r>
              <a:rPr lang="en-US" i="1" dirty="0"/>
              <a:t>What is asthma? </a:t>
            </a:r>
            <a:r>
              <a:rPr lang="en-US" u="sng" dirty="0">
                <a:hlinkClick r:id="rId4"/>
              </a:rPr>
              <a:t>https://www.nhlbi.nih.gov/health/asthma</a:t>
            </a:r>
            <a:r>
              <a:rPr lang="fr-FR" dirty="0"/>
              <a:t> </a:t>
            </a:r>
            <a:endParaRPr lang="en-US" dirty="0"/>
          </a:p>
          <a:p>
            <a:r>
              <a:rPr lang="en-GB" dirty="0"/>
              <a:t>Rosenthal, L.D., &amp; Burchum, J.R. (2020). </a:t>
            </a:r>
            <a:r>
              <a:rPr lang="en-GB" i="1" dirty="0"/>
              <a:t>Lehne’s pharmacotherapeutics for advanced practice providers, 2</a:t>
            </a:r>
            <a:r>
              <a:rPr lang="en-GB" i="1" baseline="30000" dirty="0"/>
              <a:t>nd</a:t>
            </a:r>
            <a:r>
              <a:rPr lang="en-GB" i="1" dirty="0"/>
              <a:t> ed</a:t>
            </a:r>
            <a:r>
              <a:rPr lang="en-GB" dirty="0"/>
              <a:t>. Elsevier</a:t>
            </a:r>
            <a:r>
              <a:rPr lang="en-GB" dirty="0" smtClean="0"/>
              <a:t>.</a:t>
            </a:r>
            <a:endParaRPr lang="en-US" dirty="0"/>
          </a:p>
        </p:txBody>
      </p:sp>
    </p:spTree>
    <p:extLst>
      <p:ext uri="{BB962C8B-B14F-4D97-AF65-F5344CB8AC3E}">
        <p14:creationId xmlns:p14="http://schemas.microsoft.com/office/powerpoint/2010/main" val="390272050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281176"/>
            <a:ext cx="6108200" cy="610820"/>
          </a:xfrm>
        </p:spPr>
        <p:txBody>
          <a:bodyPr>
            <a:normAutofit fontScale="90000"/>
          </a:bodyPr>
          <a:lstStyle/>
          <a:p>
            <a:pPr algn="ctr"/>
            <a:r>
              <a:rPr lang="en-US" dirty="0" smtClean="0"/>
              <a:t>Rationale for Selecting Topic</a:t>
            </a:r>
            <a:endParaRPr lang="en-US" dirty="0"/>
          </a:p>
        </p:txBody>
      </p:sp>
      <p:sp>
        <p:nvSpPr>
          <p:cNvPr id="5" name="Content Placeholder 4"/>
          <p:cNvSpPr>
            <a:spLocks noGrp="1"/>
          </p:cNvSpPr>
          <p:nvPr>
            <p:ph idx="1"/>
          </p:nvPr>
        </p:nvSpPr>
        <p:spPr>
          <a:xfrm>
            <a:off x="448966" y="891995"/>
            <a:ext cx="6413609" cy="3817625"/>
          </a:xfrm>
        </p:spPr>
        <p:txBody>
          <a:bodyPr/>
          <a:lstStyle/>
          <a:p>
            <a:pPr>
              <a:lnSpc>
                <a:spcPct val="150000"/>
              </a:lnSpc>
            </a:pPr>
            <a:r>
              <a:rPr lang="en-US" dirty="0" smtClean="0"/>
              <a:t>Personally affected</a:t>
            </a:r>
          </a:p>
          <a:p>
            <a:pPr>
              <a:lnSpc>
                <a:spcPct val="150000"/>
              </a:lnSpc>
            </a:pPr>
            <a:r>
              <a:rPr lang="en-US" dirty="0" smtClean="0"/>
              <a:t>Aware of the real-life struggles with asthma</a:t>
            </a:r>
          </a:p>
          <a:p>
            <a:pPr>
              <a:lnSpc>
                <a:spcPct val="150000"/>
              </a:lnSpc>
            </a:pPr>
            <a:r>
              <a:rPr lang="en-US" dirty="0" smtClean="0"/>
              <a:t>The wish to share experiences</a:t>
            </a:r>
          </a:p>
          <a:p>
            <a:pPr>
              <a:lnSpc>
                <a:spcPct val="150000"/>
              </a:lnSpc>
            </a:pPr>
            <a:r>
              <a:rPr lang="en-US" dirty="0" smtClean="0"/>
              <a:t>Purpose statement </a:t>
            </a:r>
            <a:endParaRPr lang="en-US" dirty="0" smtClean="0"/>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Signs &amp; Symptoms of Asthma</a:t>
            </a:r>
            <a:endParaRPr lang="en-US" dirty="0"/>
          </a:p>
        </p:txBody>
      </p:sp>
      <p:sp>
        <p:nvSpPr>
          <p:cNvPr id="3" name="Content Placeholder 2"/>
          <p:cNvSpPr>
            <a:spLocks noGrp="1"/>
          </p:cNvSpPr>
          <p:nvPr>
            <p:ph idx="1"/>
          </p:nvPr>
        </p:nvSpPr>
        <p:spPr/>
        <p:txBody>
          <a:bodyPr>
            <a:normAutofit lnSpcReduction="10000"/>
          </a:bodyPr>
          <a:lstStyle/>
          <a:p>
            <a:r>
              <a:rPr lang="en-US" dirty="0" smtClean="0"/>
              <a:t>Shortness </a:t>
            </a:r>
            <a:r>
              <a:rPr lang="en-US" dirty="0"/>
              <a:t>of </a:t>
            </a:r>
            <a:r>
              <a:rPr lang="en-US" dirty="0" smtClean="0"/>
              <a:t>breath</a:t>
            </a:r>
          </a:p>
          <a:p>
            <a:r>
              <a:rPr lang="en-US" dirty="0" smtClean="0"/>
              <a:t>Wheezing (Cleveland Clinic, 2022; Mayo Clinic, 2022)</a:t>
            </a:r>
          </a:p>
          <a:p>
            <a:r>
              <a:rPr lang="en-US" dirty="0" smtClean="0"/>
              <a:t>Coughing</a:t>
            </a:r>
          </a:p>
          <a:p>
            <a:r>
              <a:rPr lang="en-US" dirty="0"/>
              <a:t>C</a:t>
            </a:r>
            <a:r>
              <a:rPr lang="en-US" dirty="0" smtClean="0"/>
              <a:t>hest tightness</a:t>
            </a:r>
          </a:p>
          <a:p>
            <a:r>
              <a:rPr lang="en-US" dirty="0"/>
              <a:t>L</a:t>
            </a:r>
            <a:r>
              <a:rPr lang="en-US" dirty="0" smtClean="0"/>
              <a:t>ow </a:t>
            </a:r>
            <a:r>
              <a:rPr lang="en-US" dirty="0"/>
              <a:t>peak expiratory flow </a:t>
            </a:r>
            <a:r>
              <a:rPr lang="en-US" dirty="0" smtClean="0"/>
              <a:t>readings (Hammer &amp; McPhee, 2018; Jameson et al., 2022) </a:t>
            </a:r>
            <a:endParaRPr lang="en-US" dirty="0"/>
          </a:p>
        </p:txBody>
      </p:sp>
    </p:spTree>
    <p:extLst>
      <p:ext uri="{BB962C8B-B14F-4D97-AF65-F5344CB8AC3E}">
        <p14:creationId xmlns:p14="http://schemas.microsoft.com/office/powerpoint/2010/main" val="198830416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Diagnosis of Asthma</a:t>
            </a:r>
            <a:endParaRPr lang="en-US" dirty="0"/>
          </a:p>
        </p:txBody>
      </p:sp>
      <p:sp>
        <p:nvSpPr>
          <p:cNvPr id="3" name="Content Placeholder 2"/>
          <p:cNvSpPr>
            <a:spLocks noGrp="1"/>
          </p:cNvSpPr>
          <p:nvPr>
            <p:ph idx="1"/>
          </p:nvPr>
        </p:nvSpPr>
        <p:spPr>
          <a:xfrm>
            <a:off x="448965" y="1198559"/>
            <a:ext cx="6413610" cy="3511061"/>
          </a:xfrm>
        </p:spPr>
        <p:txBody>
          <a:bodyPr/>
          <a:lstStyle/>
          <a:p>
            <a:pPr>
              <a:lnSpc>
                <a:spcPct val="200000"/>
              </a:lnSpc>
            </a:pPr>
            <a:r>
              <a:rPr lang="en-US" dirty="0" smtClean="0"/>
              <a:t>Medical  history</a:t>
            </a:r>
          </a:p>
          <a:p>
            <a:pPr>
              <a:lnSpc>
                <a:spcPct val="200000"/>
              </a:lnSpc>
            </a:pPr>
            <a:r>
              <a:rPr lang="en-US" dirty="0"/>
              <a:t>P</a:t>
            </a:r>
            <a:r>
              <a:rPr lang="en-US" dirty="0" smtClean="0"/>
              <a:t>hysical examination, </a:t>
            </a:r>
            <a:r>
              <a:rPr lang="en-US" dirty="0"/>
              <a:t>and </a:t>
            </a:r>
            <a:endParaRPr lang="en-US" dirty="0" smtClean="0"/>
          </a:p>
          <a:p>
            <a:pPr>
              <a:lnSpc>
                <a:spcPct val="200000"/>
              </a:lnSpc>
            </a:pPr>
            <a:r>
              <a:rPr lang="en-US" dirty="0"/>
              <a:t>L</a:t>
            </a:r>
            <a:r>
              <a:rPr lang="en-US" dirty="0" smtClean="0"/>
              <a:t>ung </a:t>
            </a:r>
            <a:r>
              <a:rPr lang="en-US" dirty="0"/>
              <a:t>function tests</a:t>
            </a:r>
            <a:endParaRPr lang="en-US" dirty="0"/>
          </a:p>
        </p:txBody>
      </p:sp>
    </p:spTree>
    <p:extLst>
      <p:ext uri="{BB962C8B-B14F-4D97-AF65-F5344CB8AC3E}">
        <p14:creationId xmlns:p14="http://schemas.microsoft.com/office/powerpoint/2010/main" val="206837774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Diagnostic Tests</a:t>
            </a:r>
            <a:endParaRPr lang="en-US" dirty="0"/>
          </a:p>
        </p:txBody>
      </p:sp>
      <p:sp>
        <p:nvSpPr>
          <p:cNvPr id="3" name="Content Placeholder 2"/>
          <p:cNvSpPr>
            <a:spLocks noGrp="1"/>
          </p:cNvSpPr>
          <p:nvPr>
            <p:ph idx="1"/>
          </p:nvPr>
        </p:nvSpPr>
        <p:spPr>
          <a:xfrm>
            <a:off x="448965" y="1044701"/>
            <a:ext cx="6260905" cy="3664920"/>
          </a:xfrm>
        </p:spPr>
        <p:txBody>
          <a:bodyPr/>
          <a:lstStyle/>
          <a:p>
            <a:pPr>
              <a:lnSpc>
                <a:spcPct val="150000"/>
              </a:lnSpc>
            </a:pPr>
            <a:r>
              <a:rPr lang="en-US" dirty="0" smtClean="0"/>
              <a:t>Peak expiratory flow (PEF) tests</a:t>
            </a:r>
          </a:p>
          <a:p>
            <a:pPr>
              <a:lnSpc>
                <a:spcPct val="150000"/>
              </a:lnSpc>
            </a:pPr>
            <a:r>
              <a:rPr lang="en-US" dirty="0" smtClean="0"/>
              <a:t>Allergy tests (skin and blood)</a:t>
            </a:r>
          </a:p>
          <a:p>
            <a:pPr>
              <a:lnSpc>
                <a:spcPct val="150000"/>
              </a:lnSpc>
            </a:pPr>
            <a:r>
              <a:rPr lang="en-US" dirty="0" smtClean="0"/>
              <a:t>Spirometry </a:t>
            </a:r>
          </a:p>
          <a:p>
            <a:pPr>
              <a:lnSpc>
                <a:spcPct val="150000"/>
              </a:lnSpc>
            </a:pPr>
            <a:r>
              <a:rPr lang="en-US" dirty="0" smtClean="0"/>
              <a:t>Bronchoprovocation tests</a:t>
            </a:r>
          </a:p>
          <a:p>
            <a:pPr>
              <a:lnSpc>
                <a:spcPct val="150000"/>
              </a:lnSpc>
            </a:pPr>
            <a:r>
              <a:rPr lang="en-US" dirty="0" smtClean="0"/>
              <a:t>Chest X-ray</a:t>
            </a:r>
          </a:p>
          <a:p>
            <a:pPr>
              <a:lnSpc>
                <a:spcPct val="150000"/>
              </a:lnSpc>
            </a:pPr>
            <a:endParaRPr lang="en-US" dirty="0"/>
          </a:p>
        </p:txBody>
      </p:sp>
    </p:spTree>
    <p:extLst>
      <p:ext uri="{BB962C8B-B14F-4D97-AF65-F5344CB8AC3E}">
        <p14:creationId xmlns:p14="http://schemas.microsoft.com/office/powerpoint/2010/main" val="276393393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Treatment Options for Asthma</a:t>
            </a:r>
            <a:endParaRPr lang="en-US" dirty="0"/>
          </a:p>
        </p:txBody>
      </p:sp>
      <p:sp>
        <p:nvSpPr>
          <p:cNvPr id="3" name="Content Placeholder 2"/>
          <p:cNvSpPr>
            <a:spLocks noGrp="1"/>
          </p:cNvSpPr>
          <p:nvPr>
            <p:ph idx="1"/>
          </p:nvPr>
        </p:nvSpPr>
        <p:spPr>
          <a:xfrm>
            <a:off x="448965" y="1044701"/>
            <a:ext cx="6413610" cy="3664920"/>
          </a:xfrm>
        </p:spPr>
        <p:txBody>
          <a:bodyPr/>
          <a:lstStyle/>
          <a:p>
            <a:pPr>
              <a:lnSpc>
                <a:spcPct val="150000"/>
              </a:lnSpc>
            </a:pPr>
            <a:r>
              <a:rPr lang="en-US" dirty="0" smtClean="0"/>
              <a:t>Bronchodilators</a:t>
            </a:r>
          </a:p>
          <a:p>
            <a:pPr>
              <a:lnSpc>
                <a:spcPct val="150000"/>
              </a:lnSpc>
            </a:pPr>
            <a:r>
              <a:rPr lang="en-US" dirty="0" smtClean="0"/>
              <a:t>Corticosteroids</a:t>
            </a:r>
          </a:p>
          <a:p>
            <a:pPr>
              <a:lnSpc>
                <a:spcPct val="150000"/>
              </a:lnSpc>
            </a:pPr>
            <a:r>
              <a:rPr lang="en-US" dirty="0" smtClean="0"/>
              <a:t>Long-acting beta agonists (LABA) (Rosenthal &amp; Burchum, 2020)</a:t>
            </a:r>
            <a:endParaRPr lang="en-US" dirty="0"/>
          </a:p>
        </p:txBody>
      </p:sp>
    </p:spTree>
    <p:extLst>
      <p:ext uri="{BB962C8B-B14F-4D97-AF65-F5344CB8AC3E}">
        <p14:creationId xmlns:p14="http://schemas.microsoft.com/office/powerpoint/2010/main" val="40447323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Prognosis </a:t>
            </a:r>
            <a:endParaRPr lang="en-US" dirty="0"/>
          </a:p>
        </p:txBody>
      </p:sp>
      <p:sp>
        <p:nvSpPr>
          <p:cNvPr id="3" name="Content Placeholder 2"/>
          <p:cNvSpPr>
            <a:spLocks noGrp="1"/>
          </p:cNvSpPr>
          <p:nvPr>
            <p:ph idx="1"/>
          </p:nvPr>
        </p:nvSpPr>
        <p:spPr>
          <a:xfrm>
            <a:off x="448965" y="1044701"/>
            <a:ext cx="5955495" cy="3664920"/>
          </a:xfrm>
        </p:spPr>
        <p:txBody>
          <a:bodyPr/>
          <a:lstStyle/>
          <a:p>
            <a:pPr>
              <a:lnSpc>
                <a:spcPct val="150000"/>
              </a:lnSpc>
            </a:pPr>
            <a:r>
              <a:rPr lang="en-US" dirty="0" smtClean="0"/>
              <a:t>Varies based on factors</a:t>
            </a:r>
          </a:p>
          <a:p>
            <a:pPr>
              <a:lnSpc>
                <a:spcPct val="150000"/>
              </a:lnSpc>
            </a:pPr>
            <a:r>
              <a:rPr lang="en-US" dirty="0" smtClean="0"/>
              <a:t>Severity of illness</a:t>
            </a:r>
          </a:p>
          <a:p>
            <a:pPr>
              <a:lnSpc>
                <a:spcPct val="150000"/>
              </a:lnSpc>
            </a:pPr>
            <a:r>
              <a:rPr lang="en-US" dirty="0" smtClean="0"/>
              <a:t>Effectiveness of treatment</a:t>
            </a:r>
          </a:p>
          <a:p>
            <a:pPr>
              <a:lnSpc>
                <a:spcPct val="150000"/>
              </a:lnSpc>
            </a:pPr>
            <a:r>
              <a:rPr lang="en-US" dirty="0" smtClean="0"/>
              <a:t>Lifestyle choices </a:t>
            </a:r>
            <a:endParaRPr lang="en-US" dirty="0"/>
          </a:p>
        </p:txBody>
      </p:sp>
    </p:spTree>
    <p:extLst>
      <p:ext uri="{BB962C8B-B14F-4D97-AF65-F5344CB8AC3E}">
        <p14:creationId xmlns:p14="http://schemas.microsoft.com/office/powerpoint/2010/main" val="266481770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Affected Body Systems</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t>Airways (mucociliary lining)</a:t>
            </a:r>
          </a:p>
          <a:p>
            <a:pPr>
              <a:lnSpc>
                <a:spcPct val="150000"/>
              </a:lnSpc>
            </a:pPr>
            <a:r>
              <a:rPr lang="en-US" dirty="0" smtClean="0"/>
              <a:t>Airways (smooth muscle)</a:t>
            </a:r>
          </a:p>
          <a:p>
            <a:pPr>
              <a:lnSpc>
                <a:spcPct val="150000"/>
              </a:lnSpc>
            </a:pPr>
            <a:r>
              <a:rPr lang="en-US" dirty="0" smtClean="0"/>
              <a:t>Lungs (alveoli)</a:t>
            </a:r>
          </a:p>
          <a:p>
            <a:pPr>
              <a:lnSpc>
                <a:spcPct val="150000"/>
              </a:lnSpc>
            </a:pPr>
            <a:r>
              <a:rPr lang="en-US" dirty="0" smtClean="0"/>
              <a:t>Intercostal muscles</a:t>
            </a:r>
            <a:endParaRPr lang="en-US" dirty="0"/>
          </a:p>
        </p:txBody>
      </p:sp>
    </p:spTree>
    <p:extLst>
      <p:ext uri="{BB962C8B-B14F-4D97-AF65-F5344CB8AC3E}">
        <p14:creationId xmlns:p14="http://schemas.microsoft.com/office/powerpoint/2010/main" val="269757486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Affected Body Systems (cont’)</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US" dirty="0" smtClean="0"/>
              <a:t>The mind</a:t>
            </a:r>
          </a:p>
          <a:p>
            <a:pPr>
              <a:lnSpc>
                <a:spcPct val="150000"/>
              </a:lnSpc>
            </a:pPr>
            <a:r>
              <a:rPr lang="en-US" dirty="0" smtClean="0"/>
              <a:t>The brain (nervous system)</a:t>
            </a:r>
          </a:p>
          <a:p>
            <a:pPr>
              <a:lnSpc>
                <a:spcPct val="150000"/>
              </a:lnSpc>
            </a:pPr>
            <a:r>
              <a:rPr lang="en-US" dirty="0" smtClean="0"/>
              <a:t>Circulatory system</a:t>
            </a:r>
          </a:p>
          <a:p>
            <a:pPr>
              <a:lnSpc>
                <a:spcPct val="150000"/>
              </a:lnSpc>
            </a:pPr>
            <a:r>
              <a:rPr lang="en-US" dirty="0" smtClean="0"/>
              <a:t>The immune system (hammer &amp; McPhee, 2018; Jameson et al., 2022)</a:t>
            </a:r>
          </a:p>
          <a:p>
            <a:pPr>
              <a:lnSpc>
                <a:spcPct val="150000"/>
              </a:lnSpc>
            </a:pPr>
            <a:endParaRPr lang="en-US" dirty="0" smtClean="0"/>
          </a:p>
          <a:p>
            <a:pPr>
              <a:lnSpc>
                <a:spcPct val="150000"/>
              </a:lnSpc>
            </a:pPr>
            <a:endParaRPr lang="en-US" dirty="0"/>
          </a:p>
        </p:txBody>
      </p:sp>
    </p:spTree>
    <p:extLst>
      <p:ext uri="{BB962C8B-B14F-4D97-AF65-F5344CB8AC3E}">
        <p14:creationId xmlns:p14="http://schemas.microsoft.com/office/powerpoint/2010/main" val="291805848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TotalTime>
  <Words>1742</Words>
  <Application>Microsoft Office PowerPoint</Application>
  <PresentationFormat>On-screen Show (16:9)</PresentationFormat>
  <Paragraphs>111</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Impact of Asthma: Understanding the Disease, Its Causes, Treatments, &amp; Management</vt:lpstr>
      <vt:lpstr>Rationale for Selecting Topic</vt:lpstr>
      <vt:lpstr>Signs &amp; Symptoms of Asthma</vt:lpstr>
      <vt:lpstr>Diagnosis of Asthma</vt:lpstr>
      <vt:lpstr>Diagnostic Tests</vt:lpstr>
      <vt:lpstr>Treatment Options for Asthma</vt:lpstr>
      <vt:lpstr>Prognosis </vt:lpstr>
      <vt:lpstr>Affected Body Systems</vt:lpstr>
      <vt:lpstr>Affected Body Systems (cont’)</vt:lpstr>
      <vt:lpstr>Additional Information: Interesting Facts on Asthma</vt:lpstr>
      <vt:lpstr>References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cp:lastModifiedBy>
  <cp:revision>202</cp:revision>
  <dcterms:created xsi:type="dcterms:W3CDTF">2013-08-21T19:17:07Z</dcterms:created>
  <dcterms:modified xsi:type="dcterms:W3CDTF">2023-08-23T15:31:26Z</dcterms:modified>
</cp:coreProperties>
</file>